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61" r:id="rId2"/>
    <p:sldId id="287" r:id="rId3"/>
    <p:sldId id="305" r:id="rId4"/>
    <p:sldId id="312" r:id="rId5"/>
    <p:sldId id="307" r:id="rId6"/>
    <p:sldId id="319" r:id="rId7"/>
    <p:sldId id="314" r:id="rId8"/>
    <p:sldId id="313" r:id="rId9"/>
    <p:sldId id="316" r:id="rId10"/>
    <p:sldId id="320" r:id="rId11"/>
    <p:sldId id="311" r:id="rId12"/>
    <p:sldId id="315" r:id="rId13"/>
    <p:sldId id="321" r:id="rId14"/>
    <p:sldId id="317" r:id="rId15"/>
    <p:sldId id="308" r:id="rId16"/>
    <p:sldId id="322" r:id="rId17"/>
    <p:sldId id="323" r:id="rId18"/>
    <p:sldId id="324" r:id="rId19"/>
    <p:sldId id="325" r:id="rId20"/>
    <p:sldId id="309" r:id="rId21"/>
    <p:sldId id="328" r:id="rId22"/>
    <p:sldId id="326" r:id="rId23"/>
    <p:sldId id="310" r:id="rId24"/>
    <p:sldId id="330" r:id="rId25"/>
    <p:sldId id="318" r:id="rId26"/>
    <p:sldId id="282" r:id="rId27"/>
    <p:sldId id="276" r:id="rId28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A4D"/>
    <a:srgbClr val="69BE28"/>
    <a:srgbClr val="FAC747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1E3FDD-3F9E-4DDB-8890-CD06AD5649F3}" v="153" dt="2026-10-05T17:11:21.644"/>
  </p1510:revLst>
</p1510:revInfo>
</file>

<file path=ppt/tableStyles.xml><?xml version="1.0" encoding="utf-8"?>
<a:tblStyleLst xmlns:a="http://schemas.openxmlformats.org/drawingml/2006/main" def="{5C22544A-7EE6-4342-B048-85BDC9FD1C3A}"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P Yusko" userId="f56eb05a-c949-4409-b3a1-37791b5492de" providerId="ADAL" clId="{EEE0C156-21FF-4CC1-918D-EBF810D77A4E}"/>
    <pc:docChg chg="undo custSel addSld delSld modSld sldOrd">
      <pc:chgData name="Brian P Yusko" userId="f56eb05a-c949-4409-b3a1-37791b5492de" providerId="ADAL" clId="{EEE0C156-21FF-4CC1-918D-EBF810D77A4E}" dt="2026-10-05T17:11:21.644" v="1084" actId="20577"/>
      <pc:docMkLst>
        <pc:docMk/>
      </pc:docMkLst>
      <pc:sldChg chg="modNotesTx">
        <pc:chgData name="Brian P Yusko" userId="f56eb05a-c949-4409-b3a1-37791b5492de" providerId="ADAL" clId="{EEE0C156-21FF-4CC1-918D-EBF810D77A4E}" dt="2026-10-05T17:03:55.731" v="939" actId="20577"/>
        <pc:sldMkLst>
          <pc:docMk/>
          <pc:sldMk cId="2273649782" sldId="261"/>
        </pc:sldMkLst>
      </pc:sldChg>
      <pc:sldChg chg="modNotesTx">
        <pc:chgData name="Brian P Yusko" userId="f56eb05a-c949-4409-b3a1-37791b5492de" providerId="ADAL" clId="{EEE0C156-21FF-4CC1-918D-EBF810D77A4E}" dt="2026-10-05T17:04:04.841" v="944" actId="20577"/>
        <pc:sldMkLst>
          <pc:docMk/>
          <pc:sldMk cId="3998712574" sldId="287"/>
        </pc:sldMkLst>
      </pc:sldChg>
      <pc:sldChg chg="modNotesTx">
        <pc:chgData name="Brian P Yusko" userId="f56eb05a-c949-4409-b3a1-37791b5492de" providerId="ADAL" clId="{EEE0C156-21FF-4CC1-918D-EBF810D77A4E}" dt="2026-10-05T17:04:15.215" v="950" actId="20577"/>
        <pc:sldMkLst>
          <pc:docMk/>
          <pc:sldMk cId="3139616477" sldId="305"/>
        </pc:sldMkLst>
      </pc:sldChg>
      <pc:sldChg chg="modNotesTx">
        <pc:chgData name="Brian P Yusko" userId="f56eb05a-c949-4409-b3a1-37791b5492de" providerId="ADAL" clId="{EEE0C156-21FF-4CC1-918D-EBF810D77A4E}" dt="2026-10-05T17:06:40.981" v="962" actId="20577"/>
        <pc:sldMkLst>
          <pc:docMk/>
          <pc:sldMk cId="927670921" sldId="307"/>
        </pc:sldMkLst>
      </pc:sldChg>
      <pc:sldChg chg="modSp modNotesTx">
        <pc:chgData name="Brian P Yusko" userId="f56eb05a-c949-4409-b3a1-37791b5492de" providerId="ADAL" clId="{EEE0C156-21FF-4CC1-918D-EBF810D77A4E}" dt="2026-10-05T17:08:58.521" v="1003" actId="20577"/>
        <pc:sldMkLst>
          <pc:docMk/>
          <pc:sldMk cId="907034004" sldId="308"/>
        </pc:sldMkLst>
        <pc:spChg chg="mod">
          <ac:chgData name="Brian P Yusko" userId="f56eb05a-c949-4409-b3a1-37791b5492de" providerId="ADAL" clId="{EEE0C156-21FF-4CC1-918D-EBF810D77A4E}" dt="2026-09-30T14:31:11.944" v="1"/>
          <ac:spMkLst>
            <pc:docMk/>
            <pc:sldMk cId="907034004" sldId="308"/>
            <ac:spMk id="3" creationId="{6D757664-3222-47BC-2374-FD5796B59592}"/>
          </ac:spMkLst>
        </pc:spChg>
      </pc:sldChg>
      <pc:sldChg chg="modNotesTx">
        <pc:chgData name="Brian P Yusko" userId="f56eb05a-c949-4409-b3a1-37791b5492de" providerId="ADAL" clId="{EEE0C156-21FF-4CC1-918D-EBF810D77A4E}" dt="2026-10-05T17:10:31.836" v="1037" actId="20577"/>
        <pc:sldMkLst>
          <pc:docMk/>
          <pc:sldMk cId="4273569891" sldId="309"/>
        </pc:sldMkLst>
      </pc:sldChg>
      <pc:sldChg chg="modSp mod modNotesTx">
        <pc:chgData name="Brian P Yusko" userId="f56eb05a-c949-4409-b3a1-37791b5492de" providerId="ADAL" clId="{EEE0C156-21FF-4CC1-918D-EBF810D77A4E}" dt="2026-10-05T17:10:54.369" v="1058" actId="20577"/>
        <pc:sldMkLst>
          <pc:docMk/>
          <pc:sldMk cId="1867909646" sldId="310"/>
        </pc:sldMkLst>
        <pc:spChg chg="mod">
          <ac:chgData name="Brian P Yusko" userId="f56eb05a-c949-4409-b3a1-37791b5492de" providerId="ADAL" clId="{EEE0C156-21FF-4CC1-918D-EBF810D77A4E}" dt="2026-10-05T16:46:26.019" v="244" actId="20577"/>
          <ac:spMkLst>
            <pc:docMk/>
            <pc:sldMk cId="1867909646" sldId="310"/>
            <ac:spMk id="2" creationId="{988E8183-86CC-1785-314B-B5BDB87B271F}"/>
          </ac:spMkLst>
        </pc:spChg>
        <pc:spChg chg="mod">
          <ac:chgData name="Brian P Yusko" userId="f56eb05a-c949-4409-b3a1-37791b5492de" providerId="ADAL" clId="{EEE0C156-21FF-4CC1-918D-EBF810D77A4E}" dt="2026-10-05T16:49:44.236" v="357" actId="20577"/>
          <ac:spMkLst>
            <pc:docMk/>
            <pc:sldMk cId="1867909646" sldId="310"/>
            <ac:spMk id="3" creationId="{7D30B49E-3CEC-F637-1F51-644CB184A608}"/>
          </ac:spMkLst>
        </pc:spChg>
      </pc:sldChg>
      <pc:sldChg chg="modNotesTx">
        <pc:chgData name="Brian P Yusko" userId="f56eb05a-c949-4409-b3a1-37791b5492de" providerId="ADAL" clId="{EEE0C156-21FF-4CC1-918D-EBF810D77A4E}" dt="2026-10-05T17:07:22.810" v="991" actId="20577"/>
        <pc:sldMkLst>
          <pc:docMk/>
          <pc:sldMk cId="2762233126" sldId="311"/>
        </pc:sldMkLst>
      </pc:sldChg>
      <pc:sldChg chg="modNotesTx">
        <pc:chgData name="Brian P Yusko" userId="f56eb05a-c949-4409-b3a1-37791b5492de" providerId="ADAL" clId="{EEE0C156-21FF-4CC1-918D-EBF810D77A4E}" dt="2026-10-05T17:06:28.848" v="957" actId="6549"/>
        <pc:sldMkLst>
          <pc:docMk/>
          <pc:sldMk cId="955085586" sldId="312"/>
        </pc:sldMkLst>
      </pc:sldChg>
      <pc:sldChg chg="modNotesTx">
        <pc:chgData name="Brian P Yusko" userId="f56eb05a-c949-4409-b3a1-37791b5492de" providerId="ADAL" clId="{EEE0C156-21FF-4CC1-918D-EBF810D77A4E}" dt="2026-10-05T17:07:10.349" v="979" actId="20577"/>
        <pc:sldMkLst>
          <pc:docMk/>
          <pc:sldMk cId="389526176" sldId="313"/>
        </pc:sldMkLst>
      </pc:sldChg>
      <pc:sldChg chg="modNotesTx">
        <pc:chgData name="Brian P Yusko" userId="f56eb05a-c949-4409-b3a1-37791b5492de" providerId="ADAL" clId="{EEE0C156-21FF-4CC1-918D-EBF810D77A4E}" dt="2026-10-05T17:07:02.798" v="967" actId="20577"/>
        <pc:sldMkLst>
          <pc:docMk/>
          <pc:sldMk cId="2687303086" sldId="314"/>
        </pc:sldMkLst>
      </pc:sldChg>
      <pc:sldChg chg="modSp mod modNotesTx">
        <pc:chgData name="Brian P Yusko" userId="f56eb05a-c949-4409-b3a1-37791b5492de" providerId="ADAL" clId="{EEE0C156-21FF-4CC1-918D-EBF810D77A4E}" dt="2026-10-05T17:07:43.153" v="997" actId="113"/>
        <pc:sldMkLst>
          <pc:docMk/>
          <pc:sldMk cId="2135515095" sldId="315"/>
        </pc:sldMkLst>
        <pc:spChg chg="mod">
          <ac:chgData name="Brian P Yusko" userId="f56eb05a-c949-4409-b3a1-37791b5492de" providerId="ADAL" clId="{EEE0C156-21FF-4CC1-918D-EBF810D77A4E}" dt="2026-10-05T17:07:43.153" v="997" actId="113"/>
          <ac:spMkLst>
            <pc:docMk/>
            <pc:sldMk cId="2135515095" sldId="315"/>
            <ac:spMk id="3" creationId="{396861DC-1370-AF8B-4728-CF2CDD1A2679}"/>
          </ac:spMkLst>
        </pc:spChg>
      </pc:sldChg>
      <pc:sldChg chg="modNotesTx">
        <pc:chgData name="Brian P Yusko" userId="f56eb05a-c949-4409-b3a1-37791b5492de" providerId="ADAL" clId="{EEE0C156-21FF-4CC1-918D-EBF810D77A4E}" dt="2026-10-05T17:07:17.616" v="985" actId="20577"/>
        <pc:sldMkLst>
          <pc:docMk/>
          <pc:sldMk cId="3999240865" sldId="316"/>
        </pc:sldMkLst>
      </pc:sldChg>
      <pc:sldChg chg="modSp modNotesTx">
        <pc:chgData name="Brian P Yusko" userId="f56eb05a-c949-4409-b3a1-37791b5492de" providerId="ADAL" clId="{EEE0C156-21FF-4CC1-918D-EBF810D77A4E}" dt="2026-10-05T17:11:21.644" v="1084" actId="20577"/>
        <pc:sldMkLst>
          <pc:docMk/>
          <pc:sldMk cId="2756763767" sldId="318"/>
        </pc:sldMkLst>
        <pc:spChg chg="mod">
          <ac:chgData name="Brian P Yusko" userId="f56eb05a-c949-4409-b3a1-37791b5492de" providerId="ADAL" clId="{EEE0C156-21FF-4CC1-918D-EBF810D77A4E}" dt="2026-09-30T14:21:49.578" v="0"/>
          <ac:spMkLst>
            <pc:docMk/>
            <pc:sldMk cId="2756763767" sldId="318"/>
            <ac:spMk id="3" creationId="{FA5E671C-5E49-1914-53A8-8BEE3E2E291A}"/>
          </ac:spMkLst>
        </pc:spChg>
      </pc:sldChg>
      <pc:sldChg chg="modSp modNotesTx">
        <pc:chgData name="Brian P Yusko" userId="f56eb05a-c949-4409-b3a1-37791b5492de" providerId="ADAL" clId="{EEE0C156-21FF-4CC1-918D-EBF810D77A4E}" dt="2026-10-05T17:09:07.383" v="1008" actId="20577"/>
        <pc:sldMkLst>
          <pc:docMk/>
          <pc:sldMk cId="1892937848" sldId="322"/>
        </pc:sldMkLst>
        <pc:spChg chg="mod">
          <ac:chgData name="Brian P Yusko" userId="f56eb05a-c949-4409-b3a1-37791b5492de" providerId="ADAL" clId="{EEE0C156-21FF-4CC1-918D-EBF810D77A4E}" dt="2026-09-30T14:35:11.729" v="2"/>
          <ac:spMkLst>
            <pc:docMk/>
            <pc:sldMk cId="1892937848" sldId="322"/>
            <ac:spMk id="3" creationId="{69B9D02B-BB61-ECCE-104B-4A2DCC237E63}"/>
          </ac:spMkLst>
        </pc:spChg>
      </pc:sldChg>
      <pc:sldChg chg="modNotesTx">
        <pc:chgData name="Brian P Yusko" userId="f56eb05a-c949-4409-b3a1-37791b5492de" providerId="ADAL" clId="{EEE0C156-21FF-4CC1-918D-EBF810D77A4E}" dt="2026-10-05T17:09:14.550" v="1013" actId="20577"/>
        <pc:sldMkLst>
          <pc:docMk/>
          <pc:sldMk cId="2043347788" sldId="323"/>
        </pc:sldMkLst>
      </pc:sldChg>
      <pc:sldChg chg="addSp delSp modSp modNotesTx">
        <pc:chgData name="Brian P Yusko" userId="f56eb05a-c949-4409-b3a1-37791b5492de" providerId="ADAL" clId="{EEE0C156-21FF-4CC1-918D-EBF810D77A4E}" dt="2026-10-05T17:09:21.419" v="1018" actId="20577"/>
        <pc:sldMkLst>
          <pc:docMk/>
          <pc:sldMk cId="1131910413" sldId="324"/>
        </pc:sldMkLst>
        <pc:graphicFrameChg chg="add mod">
          <ac:chgData name="Brian P Yusko" userId="f56eb05a-c949-4409-b3a1-37791b5492de" providerId="ADAL" clId="{EEE0C156-21FF-4CC1-918D-EBF810D77A4E}" dt="2026-09-30T15:10:54.388" v="3"/>
          <ac:graphicFrameMkLst>
            <pc:docMk/>
            <pc:sldMk cId="1131910413" sldId="324"/>
            <ac:graphicFrameMk id="4" creationId="{18B524B5-FD84-377D-DF0D-D74AE6BFB2ED}"/>
          </ac:graphicFrameMkLst>
        </pc:graphicFrameChg>
      </pc:sldChg>
      <pc:sldChg chg="addSp modSp modNotesTx">
        <pc:chgData name="Brian P Yusko" userId="f56eb05a-c949-4409-b3a1-37791b5492de" providerId="ADAL" clId="{EEE0C156-21FF-4CC1-918D-EBF810D77A4E}" dt="2026-10-05T17:09:41.267" v="1023" actId="20577"/>
        <pc:sldMkLst>
          <pc:docMk/>
          <pc:sldMk cId="205575813" sldId="325"/>
        </pc:sldMkLst>
        <pc:graphicFrameChg chg="add mod">
          <ac:chgData name="Brian P Yusko" userId="f56eb05a-c949-4409-b3a1-37791b5492de" providerId="ADAL" clId="{EEE0C156-21FF-4CC1-918D-EBF810D77A4E}" dt="2026-09-30T15:43:08.874" v="4"/>
          <ac:graphicFrameMkLst>
            <pc:docMk/>
            <pc:sldMk cId="205575813" sldId="325"/>
            <ac:graphicFrameMk id="4" creationId="{DE197E3E-7D38-8018-9A65-7A7E4874AFC6}"/>
          </ac:graphicFrameMkLst>
        </pc:graphicFrameChg>
      </pc:sldChg>
      <pc:sldChg chg="addSp delSp modSp add mod modNotesTx">
        <pc:chgData name="Brian P Yusko" userId="f56eb05a-c949-4409-b3a1-37791b5492de" providerId="ADAL" clId="{EEE0C156-21FF-4CC1-918D-EBF810D77A4E}" dt="2026-10-05T17:10:44.568" v="1047" actId="20577"/>
        <pc:sldMkLst>
          <pc:docMk/>
          <pc:sldMk cId="908807272" sldId="326"/>
        </pc:sldMkLst>
        <pc:spChg chg="del mod">
          <ac:chgData name="Brian P Yusko" userId="f56eb05a-c949-4409-b3a1-37791b5492de" providerId="ADAL" clId="{EEE0C156-21FF-4CC1-918D-EBF810D77A4E}" dt="2026-10-05T17:10:18.251" v="1024" actId="478"/>
          <ac:spMkLst>
            <pc:docMk/>
            <pc:sldMk cId="908807272" sldId="326"/>
            <ac:spMk id="2" creationId="{F1364148-4500-F83B-3F7D-8A2D73D05258}"/>
          </ac:spMkLst>
        </pc:spChg>
        <pc:graphicFrameChg chg="add mod">
          <ac:chgData name="Brian P Yusko" userId="f56eb05a-c949-4409-b3a1-37791b5492de" providerId="ADAL" clId="{EEE0C156-21FF-4CC1-918D-EBF810D77A4E}" dt="2026-10-05T16:30:21.154" v="13" actId="571"/>
          <ac:graphicFrameMkLst>
            <pc:docMk/>
            <pc:sldMk cId="908807272" sldId="326"/>
            <ac:graphicFrameMk id="3" creationId="{F5A196EB-9282-5D56-195F-4BECDE62CD24}"/>
          </ac:graphicFrameMkLst>
        </pc:graphicFrameChg>
        <pc:graphicFrameChg chg="mod modGraphic">
          <ac:chgData name="Brian P Yusko" userId="f56eb05a-c949-4409-b3a1-37791b5492de" providerId="ADAL" clId="{EEE0C156-21FF-4CC1-918D-EBF810D77A4E}" dt="2026-10-05T16:45:58.353" v="238" actId="1076"/>
          <ac:graphicFrameMkLst>
            <pc:docMk/>
            <pc:sldMk cId="908807272" sldId="326"/>
            <ac:graphicFrameMk id="5" creationId="{4C0CFE4B-069D-AA85-352F-9B0EDD5C4E98}"/>
          </ac:graphicFrameMkLst>
        </pc:graphicFrameChg>
      </pc:sldChg>
      <pc:sldChg chg="add del">
        <pc:chgData name="Brian P Yusko" userId="f56eb05a-c949-4409-b3a1-37791b5492de" providerId="ADAL" clId="{EEE0C156-21FF-4CC1-918D-EBF810D77A4E}" dt="2026-10-05T17:07:48.033" v="998" actId="47"/>
        <pc:sldMkLst>
          <pc:docMk/>
          <pc:sldMk cId="2130620574" sldId="327"/>
        </pc:sldMkLst>
      </pc:sldChg>
      <pc:sldChg chg="addSp delSp modSp add mod ord modNotesTx">
        <pc:chgData name="Brian P Yusko" userId="f56eb05a-c949-4409-b3a1-37791b5492de" providerId="ADAL" clId="{EEE0C156-21FF-4CC1-918D-EBF810D77A4E}" dt="2026-10-05T17:10:36.984" v="1042" actId="20577"/>
        <pc:sldMkLst>
          <pc:docMk/>
          <pc:sldMk cId="1030278146" sldId="328"/>
        </pc:sldMkLst>
        <pc:spChg chg="mod">
          <ac:chgData name="Brian P Yusko" userId="f56eb05a-c949-4409-b3a1-37791b5492de" providerId="ADAL" clId="{EEE0C156-21FF-4CC1-918D-EBF810D77A4E}" dt="2026-10-05T16:42:46.320" v="92" actId="20577"/>
          <ac:spMkLst>
            <pc:docMk/>
            <pc:sldMk cId="1030278146" sldId="328"/>
            <ac:spMk id="2" creationId="{9AC499B0-3CAE-F790-E1B4-A9F040BD6A60}"/>
          </ac:spMkLst>
        </pc:spChg>
        <pc:spChg chg="mod">
          <ac:chgData name="Brian P Yusko" userId="f56eb05a-c949-4409-b3a1-37791b5492de" providerId="ADAL" clId="{EEE0C156-21FF-4CC1-918D-EBF810D77A4E}" dt="2026-10-05T16:43:57.003" v="158" actId="20577"/>
          <ac:spMkLst>
            <pc:docMk/>
            <pc:sldMk cId="1030278146" sldId="328"/>
            <ac:spMk id="3" creationId="{C98C26DE-68CE-D7CE-2158-4F95CEF4711F}"/>
          </ac:spMkLst>
        </pc:spChg>
        <pc:spChg chg="add del">
          <ac:chgData name="Brian P Yusko" userId="f56eb05a-c949-4409-b3a1-37791b5492de" providerId="ADAL" clId="{EEE0C156-21FF-4CC1-918D-EBF810D77A4E}" dt="2026-10-05T16:44:46.105" v="160" actId="22"/>
          <ac:spMkLst>
            <pc:docMk/>
            <pc:sldMk cId="1030278146" sldId="328"/>
            <ac:spMk id="5" creationId="{88026865-E2EB-3961-B2E5-156363D6CB10}"/>
          </ac:spMkLst>
        </pc:spChg>
      </pc:sldChg>
      <pc:sldChg chg="modSp new del mod">
        <pc:chgData name="Brian P Yusko" userId="f56eb05a-c949-4409-b3a1-37791b5492de" providerId="ADAL" clId="{EEE0C156-21FF-4CC1-918D-EBF810D77A4E}" dt="2026-10-05T16:49:53.038" v="358" actId="2696"/>
        <pc:sldMkLst>
          <pc:docMk/>
          <pc:sldMk cId="2482443001" sldId="329"/>
        </pc:sldMkLst>
        <pc:spChg chg="mod">
          <ac:chgData name="Brian P Yusko" userId="f56eb05a-c949-4409-b3a1-37791b5492de" providerId="ADAL" clId="{EEE0C156-21FF-4CC1-918D-EBF810D77A4E}" dt="2026-10-05T16:45:05.769" v="201" actId="20577"/>
          <ac:spMkLst>
            <pc:docMk/>
            <pc:sldMk cId="2482443001" sldId="329"/>
            <ac:spMk id="2" creationId="{EE1419EA-5B11-B333-B6AA-C81176895D0F}"/>
          </ac:spMkLst>
        </pc:spChg>
        <pc:spChg chg="mod">
          <ac:chgData name="Brian P Yusko" userId="f56eb05a-c949-4409-b3a1-37791b5492de" providerId="ADAL" clId="{EEE0C156-21FF-4CC1-918D-EBF810D77A4E}" dt="2026-10-05T16:48:04.336" v="298" actId="21"/>
          <ac:spMkLst>
            <pc:docMk/>
            <pc:sldMk cId="2482443001" sldId="329"/>
            <ac:spMk id="3" creationId="{2075A8F3-9263-46D2-11A0-3FF0A6A336DF}"/>
          </ac:spMkLst>
        </pc:spChg>
      </pc:sldChg>
      <pc:sldChg chg="modSp new mod modNotesTx">
        <pc:chgData name="Brian P Yusko" userId="f56eb05a-c949-4409-b3a1-37791b5492de" providerId="ADAL" clId="{EEE0C156-21FF-4CC1-918D-EBF810D77A4E}" dt="2026-10-05T17:11:14.318" v="1073" actId="20577"/>
        <pc:sldMkLst>
          <pc:docMk/>
          <pc:sldMk cId="3459008835" sldId="330"/>
        </pc:sldMkLst>
        <pc:spChg chg="mod">
          <ac:chgData name="Brian P Yusko" userId="f56eb05a-c949-4409-b3a1-37791b5492de" providerId="ADAL" clId="{EEE0C156-21FF-4CC1-918D-EBF810D77A4E}" dt="2026-10-05T17:00:44.298" v="922" actId="1076"/>
          <ac:spMkLst>
            <pc:docMk/>
            <pc:sldMk cId="3459008835" sldId="330"/>
            <ac:spMk id="2" creationId="{B4D413E7-8FDA-2C81-ADBA-EC708C4D1B15}"/>
          </ac:spMkLst>
        </pc:spChg>
        <pc:spChg chg="mod">
          <ac:chgData name="Brian P Yusko" userId="f56eb05a-c949-4409-b3a1-37791b5492de" providerId="ADAL" clId="{EEE0C156-21FF-4CC1-918D-EBF810D77A4E}" dt="2026-10-05T17:00:47.949" v="923" actId="1076"/>
          <ac:spMkLst>
            <pc:docMk/>
            <pc:sldMk cId="3459008835" sldId="330"/>
            <ac:spMk id="3" creationId="{BB4627B4-FABD-11C4-ADCC-934D2B503A6B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suohio-my.sharepoint.com/personal/2290941_csuohio_edu/Documents/Curriculum%20and%20Accreditation%20GA/Admissions%20Report/25-26%20Admissions%20Report/admission_by_academic_year%2025-26%20raw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suohio-my.sharepoint.com/personal/2290941_csuohio_edu/Documents/Curriculum%20and%20Accreditation%20GA/Conference%20Proposals/AERA%202026/DATA%20w%20Analysi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CSU Admission to Teacher Preparation 2021-2026</a:t>
            </a:r>
          </a:p>
        </c:rich>
      </c:tx>
      <c:layout>
        <c:manualLayout>
          <c:xMode val="edge"/>
          <c:yMode val="edge"/>
          <c:x val="0.31349759405074362"/>
          <c:y val="5.33708807232429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'AY 25-26 Word Demo_INII'!$A$3:$B$3</c:f>
              <c:strCache>
                <c:ptCount val="2"/>
                <c:pt idx="0">
                  <c:v>Level</c:v>
                </c:pt>
                <c:pt idx="1">
                  <c:v>OVERALL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'AY 25-26 Word Demo_INII'!$C$1:$G$2</c:f>
              <c:multiLvlStrCache>
                <c:ptCount val="5"/>
                <c:lvl>
                  <c:pt idx="0">
                    <c:v>2021-22</c:v>
                  </c:pt>
                  <c:pt idx="1">
                    <c:v>2022-23</c:v>
                  </c:pt>
                  <c:pt idx="2">
                    <c:v>2023-24</c:v>
                  </c:pt>
                  <c:pt idx="3">
                    <c:v>2024-25</c:v>
                  </c:pt>
                  <c:pt idx="4">
                    <c:v>2025-26</c:v>
                  </c:pt>
                </c:lvl>
                <c:lvl>
                  <c:pt idx="0">
                    <c:v>EPP Sample Size (N)</c:v>
                  </c:pt>
                </c:lvl>
              </c:multiLvlStrCache>
            </c:multiLvlStrRef>
          </c:cat>
          <c:val>
            <c:numRef>
              <c:f>'AY 25-26 Word Demo_INII'!$C$3:$G$3</c:f>
              <c:numCache>
                <c:formatCode>General</c:formatCode>
                <c:ptCount val="5"/>
                <c:pt idx="0">
                  <c:v>204</c:v>
                </c:pt>
                <c:pt idx="1">
                  <c:v>194</c:v>
                </c:pt>
                <c:pt idx="2">
                  <c:v>176</c:v>
                </c:pt>
                <c:pt idx="3">
                  <c:v>116</c:v>
                </c:pt>
                <c:pt idx="4">
                  <c:v>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D5-4036-987A-B6D37C8DB968}"/>
            </c:ext>
          </c:extLst>
        </c:ser>
        <c:ser>
          <c:idx val="1"/>
          <c:order val="1"/>
          <c:tx>
            <c:strRef>
              <c:f>'AY 25-26 Word Demo_INII'!$A$4:$B$4</c:f>
              <c:strCache>
                <c:ptCount val="2"/>
                <c:pt idx="0">
                  <c:v>Level</c:v>
                </c:pt>
                <c:pt idx="1">
                  <c:v>Overall UG/PB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'AY 25-26 Word Demo_INII'!$C$1:$G$2</c:f>
              <c:multiLvlStrCache>
                <c:ptCount val="5"/>
                <c:lvl>
                  <c:pt idx="0">
                    <c:v>2021-22</c:v>
                  </c:pt>
                  <c:pt idx="1">
                    <c:v>2022-23</c:v>
                  </c:pt>
                  <c:pt idx="2">
                    <c:v>2023-24</c:v>
                  </c:pt>
                  <c:pt idx="3">
                    <c:v>2024-25</c:v>
                  </c:pt>
                  <c:pt idx="4">
                    <c:v>2025-26</c:v>
                  </c:pt>
                </c:lvl>
                <c:lvl>
                  <c:pt idx="0">
                    <c:v>EPP Sample Size (N)</c:v>
                  </c:pt>
                </c:lvl>
              </c:multiLvlStrCache>
            </c:multiLvlStrRef>
          </c:cat>
          <c:val>
            <c:numRef>
              <c:f>'AY 25-26 Word Demo_INII'!$C$4:$G$4</c:f>
              <c:numCache>
                <c:formatCode>General</c:formatCode>
                <c:ptCount val="5"/>
                <c:pt idx="0">
                  <c:v>142</c:v>
                </c:pt>
                <c:pt idx="1">
                  <c:v>127</c:v>
                </c:pt>
                <c:pt idx="2">
                  <c:v>108</c:v>
                </c:pt>
                <c:pt idx="3">
                  <c:v>74</c:v>
                </c:pt>
                <c:pt idx="4">
                  <c:v>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D5-4036-987A-B6D37C8DB968}"/>
            </c:ext>
          </c:extLst>
        </c:ser>
        <c:ser>
          <c:idx val="2"/>
          <c:order val="2"/>
          <c:tx>
            <c:strRef>
              <c:f>'AY 25-26 Word Demo_INII'!$A$5:$B$5</c:f>
              <c:strCache>
                <c:ptCount val="2"/>
                <c:pt idx="0">
                  <c:v>Level</c:v>
                </c:pt>
                <c:pt idx="1">
                  <c:v>Overall 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'AY 25-26 Word Demo_INII'!$C$1:$G$2</c:f>
              <c:multiLvlStrCache>
                <c:ptCount val="5"/>
                <c:lvl>
                  <c:pt idx="0">
                    <c:v>2021-22</c:v>
                  </c:pt>
                  <c:pt idx="1">
                    <c:v>2022-23</c:v>
                  </c:pt>
                  <c:pt idx="2">
                    <c:v>2023-24</c:v>
                  </c:pt>
                  <c:pt idx="3">
                    <c:v>2024-25</c:v>
                  </c:pt>
                  <c:pt idx="4">
                    <c:v>2025-26</c:v>
                  </c:pt>
                </c:lvl>
                <c:lvl>
                  <c:pt idx="0">
                    <c:v>EPP Sample Size (N)</c:v>
                  </c:pt>
                </c:lvl>
              </c:multiLvlStrCache>
            </c:multiLvlStrRef>
          </c:cat>
          <c:val>
            <c:numRef>
              <c:f>'AY 25-26 Word Demo_INII'!$C$5:$G$5</c:f>
              <c:numCache>
                <c:formatCode>General</c:formatCode>
                <c:ptCount val="5"/>
                <c:pt idx="0">
                  <c:v>62</c:v>
                </c:pt>
                <c:pt idx="1">
                  <c:v>67</c:v>
                </c:pt>
                <c:pt idx="2">
                  <c:v>68</c:v>
                </c:pt>
                <c:pt idx="3">
                  <c:v>42</c:v>
                </c:pt>
                <c:pt idx="4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3D5-4036-987A-B6D37C8DB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9704"/>
        <c:axId val="3873288"/>
      </c:lineChart>
      <c:catAx>
        <c:axId val="3869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3288"/>
        <c:crosses val="autoZero"/>
        <c:auto val="1"/>
        <c:lblAlgn val="ctr"/>
        <c:lblOffset val="100"/>
        <c:noMultiLvlLbl val="0"/>
      </c:catAx>
      <c:valAx>
        <c:axId val="387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9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Admission</a:t>
            </a:r>
            <a:r>
              <a:rPr lang="en-US" baseline="0"/>
              <a:t> GPA and </a:t>
            </a:r>
            <a:r>
              <a:rPr lang="en-US"/>
              <a:t>edTPA Scores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'admission+edTPA'!$B$1</c:f>
              <c:strCache>
                <c:ptCount val="1"/>
                <c:pt idx="0">
                  <c:v>edTPA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34925" cap="rnd">
                <a:solidFill>
                  <a:srgbClr val="FF0000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'admission+edTPA'!$A$2:$A$267</c:f>
              <c:numCache>
                <c:formatCode>0.00</c:formatCode>
                <c:ptCount val="266"/>
                <c:pt idx="0">
                  <c:v>4</c:v>
                </c:pt>
                <c:pt idx="1">
                  <c:v>3.88</c:v>
                </c:pt>
                <c:pt idx="2">
                  <c:v>3.7</c:v>
                </c:pt>
                <c:pt idx="3">
                  <c:v>2.98</c:v>
                </c:pt>
                <c:pt idx="4">
                  <c:v>3.78</c:v>
                </c:pt>
                <c:pt idx="5">
                  <c:v>4</c:v>
                </c:pt>
                <c:pt idx="6">
                  <c:v>3.08</c:v>
                </c:pt>
                <c:pt idx="7">
                  <c:v>4</c:v>
                </c:pt>
                <c:pt idx="8">
                  <c:v>3.5</c:v>
                </c:pt>
                <c:pt idx="9">
                  <c:v>2.86</c:v>
                </c:pt>
                <c:pt idx="10">
                  <c:v>3.88</c:v>
                </c:pt>
                <c:pt idx="11">
                  <c:v>3.71</c:v>
                </c:pt>
                <c:pt idx="12">
                  <c:v>3.43</c:v>
                </c:pt>
                <c:pt idx="13">
                  <c:v>3.4</c:v>
                </c:pt>
                <c:pt idx="14">
                  <c:v>3.29</c:v>
                </c:pt>
                <c:pt idx="15">
                  <c:v>3.28</c:v>
                </c:pt>
                <c:pt idx="16">
                  <c:v>3.09</c:v>
                </c:pt>
                <c:pt idx="17">
                  <c:v>2.75</c:v>
                </c:pt>
                <c:pt idx="18">
                  <c:v>3.06</c:v>
                </c:pt>
                <c:pt idx="19">
                  <c:v>2.87</c:v>
                </c:pt>
                <c:pt idx="20">
                  <c:v>3.73</c:v>
                </c:pt>
                <c:pt idx="21">
                  <c:v>3.39</c:v>
                </c:pt>
                <c:pt idx="22">
                  <c:v>3.38</c:v>
                </c:pt>
                <c:pt idx="23">
                  <c:v>3.74</c:v>
                </c:pt>
                <c:pt idx="24">
                  <c:v>2.8</c:v>
                </c:pt>
                <c:pt idx="25">
                  <c:v>3.34</c:v>
                </c:pt>
                <c:pt idx="26">
                  <c:v>3.3</c:v>
                </c:pt>
                <c:pt idx="27">
                  <c:v>3.04</c:v>
                </c:pt>
                <c:pt idx="28">
                  <c:v>3.45</c:v>
                </c:pt>
                <c:pt idx="29">
                  <c:v>3.28</c:v>
                </c:pt>
                <c:pt idx="30">
                  <c:v>2.7</c:v>
                </c:pt>
                <c:pt idx="31">
                  <c:v>4</c:v>
                </c:pt>
                <c:pt idx="32">
                  <c:v>2.89</c:v>
                </c:pt>
                <c:pt idx="33">
                  <c:v>3.6</c:v>
                </c:pt>
                <c:pt idx="34">
                  <c:v>2.94</c:v>
                </c:pt>
                <c:pt idx="35">
                  <c:v>4</c:v>
                </c:pt>
                <c:pt idx="36">
                  <c:v>3.73</c:v>
                </c:pt>
                <c:pt idx="37">
                  <c:v>3.77</c:v>
                </c:pt>
                <c:pt idx="38">
                  <c:v>3.32</c:v>
                </c:pt>
                <c:pt idx="39">
                  <c:v>3.63</c:v>
                </c:pt>
                <c:pt idx="40">
                  <c:v>4</c:v>
                </c:pt>
                <c:pt idx="41">
                  <c:v>2.85</c:v>
                </c:pt>
                <c:pt idx="42">
                  <c:v>3.78</c:v>
                </c:pt>
                <c:pt idx="43">
                  <c:v>3.73</c:v>
                </c:pt>
                <c:pt idx="44">
                  <c:v>3.78</c:v>
                </c:pt>
                <c:pt idx="45">
                  <c:v>3.75</c:v>
                </c:pt>
                <c:pt idx="46">
                  <c:v>3.09</c:v>
                </c:pt>
                <c:pt idx="47">
                  <c:v>3.6</c:v>
                </c:pt>
                <c:pt idx="48">
                  <c:v>3.62</c:v>
                </c:pt>
                <c:pt idx="49">
                  <c:v>3.03</c:v>
                </c:pt>
                <c:pt idx="50">
                  <c:v>3.32</c:v>
                </c:pt>
                <c:pt idx="51">
                  <c:v>3.64</c:v>
                </c:pt>
                <c:pt idx="52">
                  <c:v>3.14</c:v>
                </c:pt>
                <c:pt idx="53">
                  <c:v>3</c:v>
                </c:pt>
                <c:pt idx="54">
                  <c:v>3.38</c:v>
                </c:pt>
                <c:pt idx="55">
                  <c:v>3.6</c:v>
                </c:pt>
                <c:pt idx="56">
                  <c:v>3.73</c:v>
                </c:pt>
                <c:pt idx="57">
                  <c:v>3.23</c:v>
                </c:pt>
                <c:pt idx="58">
                  <c:v>3.16</c:v>
                </c:pt>
                <c:pt idx="59">
                  <c:v>2.75</c:v>
                </c:pt>
                <c:pt idx="60">
                  <c:v>3.07</c:v>
                </c:pt>
                <c:pt idx="61">
                  <c:v>3.84</c:v>
                </c:pt>
                <c:pt idx="62">
                  <c:v>3.23</c:v>
                </c:pt>
                <c:pt idx="63">
                  <c:v>3.5</c:v>
                </c:pt>
                <c:pt idx="64">
                  <c:v>4</c:v>
                </c:pt>
                <c:pt idx="65">
                  <c:v>4</c:v>
                </c:pt>
                <c:pt idx="66">
                  <c:v>3.02</c:v>
                </c:pt>
                <c:pt idx="67">
                  <c:v>3.5</c:v>
                </c:pt>
                <c:pt idx="68">
                  <c:v>3.68</c:v>
                </c:pt>
                <c:pt idx="69">
                  <c:v>2.5</c:v>
                </c:pt>
                <c:pt idx="70">
                  <c:v>3.93</c:v>
                </c:pt>
                <c:pt idx="71">
                  <c:v>3.25</c:v>
                </c:pt>
                <c:pt idx="72">
                  <c:v>3.64</c:v>
                </c:pt>
                <c:pt idx="73">
                  <c:v>3.55</c:v>
                </c:pt>
                <c:pt idx="74">
                  <c:v>2.75</c:v>
                </c:pt>
                <c:pt idx="75">
                  <c:v>2.88</c:v>
                </c:pt>
                <c:pt idx="76">
                  <c:v>3.03</c:v>
                </c:pt>
                <c:pt idx="77">
                  <c:v>3.62</c:v>
                </c:pt>
                <c:pt idx="78">
                  <c:v>3.51</c:v>
                </c:pt>
                <c:pt idx="79">
                  <c:v>2.81</c:v>
                </c:pt>
                <c:pt idx="80">
                  <c:v>3.69</c:v>
                </c:pt>
                <c:pt idx="81">
                  <c:v>3.52</c:v>
                </c:pt>
                <c:pt idx="82">
                  <c:v>3.11</c:v>
                </c:pt>
                <c:pt idx="83">
                  <c:v>2.94</c:v>
                </c:pt>
                <c:pt idx="84">
                  <c:v>3.65</c:v>
                </c:pt>
                <c:pt idx="85">
                  <c:v>2.94</c:v>
                </c:pt>
                <c:pt idx="86">
                  <c:v>3</c:v>
                </c:pt>
                <c:pt idx="87">
                  <c:v>2.88</c:v>
                </c:pt>
                <c:pt idx="88">
                  <c:v>2.89</c:v>
                </c:pt>
                <c:pt idx="89">
                  <c:v>3.6</c:v>
                </c:pt>
                <c:pt idx="90">
                  <c:v>2.85</c:v>
                </c:pt>
                <c:pt idx="91">
                  <c:v>2.95</c:v>
                </c:pt>
                <c:pt idx="92">
                  <c:v>2.77</c:v>
                </c:pt>
                <c:pt idx="93">
                  <c:v>3.77</c:v>
                </c:pt>
                <c:pt idx="94">
                  <c:v>2.89</c:v>
                </c:pt>
                <c:pt idx="95">
                  <c:v>3.73</c:v>
                </c:pt>
                <c:pt idx="96">
                  <c:v>2.89</c:v>
                </c:pt>
                <c:pt idx="97">
                  <c:v>3.4</c:v>
                </c:pt>
                <c:pt idx="98">
                  <c:v>3.03</c:v>
                </c:pt>
                <c:pt idx="99">
                  <c:v>2.95</c:v>
                </c:pt>
                <c:pt idx="100">
                  <c:v>3.18</c:v>
                </c:pt>
                <c:pt idx="101">
                  <c:v>3.54</c:v>
                </c:pt>
                <c:pt idx="102">
                  <c:v>3.94</c:v>
                </c:pt>
                <c:pt idx="103">
                  <c:v>3.08</c:v>
                </c:pt>
                <c:pt idx="104">
                  <c:v>4</c:v>
                </c:pt>
                <c:pt idx="105">
                  <c:v>3.73</c:v>
                </c:pt>
                <c:pt idx="106">
                  <c:v>3.27</c:v>
                </c:pt>
                <c:pt idx="107">
                  <c:v>3.27</c:v>
                </c:pt>
                <c:pt idx="108">
                  <c:v>3.93</c:v>
                </c:pt>
                <c:pt idx="109">
                  <c:v>3.95</c:v>
                </c:pt>
                <c:pt idx="110">
                  <c:v>3.25</c:v>
                </c:pt>
                <c:pt idx="111">
                  <c:v>3.19</c:v>
                </c:pt>
                <c:pt idx="112">
                  <c:v>2.79</c:v>
                </c:pt>
                <c:pt idx="113">
                  <c:v>3.21</c:v>
                </c:pt>
                <c:pt idx="114">
                  <c:v>3.6</c:v>
                </c:pt>
                <c:pt idx="115">
                  <c:v>3.72</c:v>
                </c:pt>
                <c:pt idx="116">
                  <c:v>3.7</c:v>
                </c:pt>
                <c:pt idx="117">
                  <c:v>3.33</c:v>
                </c:pt>
                <c:pt idx="118">
                  <c:v>3.8</c:v>
                </c:pt>
                <c:pt idx="119">
                  <c:v>3.64</c:v>
                </c:pt>
                <c:pt idx="120">
                  <c:v>3.09</c:v>
                </c:pt>
                <c:pt idx="121">
                  <c:v>3.12</c:v>
                </c:pt>
                <c:pt idx="122">
                  <c:v>3.52</c:v>
                </c:pt>
                <c:pt idx="123">
                  <c:v>4</c:v>
                </c:pt>
                <c:pt idx="124">
                  <c:v>3.46</c:v>
                </c:pt>
                <c:pt idx="125">
                  <c:v>3.3</c:v>
                </c:pt>
                <c:pt idx="126">
                  <c:v>2.79</c:v>
                </c:pt>
                <c:pt idx="127">
                  <c:v>4</c:v>
                </c:pt>
                <c:pt idx="128">
                  <c:v>3.43</c:v>
                </c:pt>
                <c:pt idx="129">
                  <c:v>3.56</c:v>
                </c:pt>
                <c:pt idx="130">
                  <c:v>3.55</c:v>
                </c:pt>
                <c:pt idx="131">
                  <c:v>3.44</c:v>
                </c:pt>
                <c:pt idx="132">
                  <c:v>3.26</c:v>
                </c:pt>
                <c:pt idx="133">
                  <c:v>3.9</c:v>
                </c:pt>
                <c:pt idx="134">
                  <c:v>3.32</c:v>
                </c:pt>
                <c:pt idx="135">
                  <c:v>4</c:v>
                </c:pt>
                <c:pt idx="136">
                  <c:v>3.5</c:v>
                </c:pt>
                <c:pt idx="137">
                  <c:v>3.05</c:v>
                </c:pt>
                <c:pt idx="138">
                  <c:v>3.36</c:v>
                </c:pt>
                <c:pt idx="139">
                  <c:v>3.39</c:v>
                </c:pt>
                <c:pt idx="140">
                  <c:v>3.22</c:v>
                </c:pt>
                <c:pt idx="141">
                  <c:v>3.38</c:v>
                </c:pt>
                <c:pt idx="142">
                  <c:v>3.96</c:v>
                </c:pt>
                <c:pt idx="143">
                  <c:v>3.27</c:v>
                </c:pt>
                <c:pt idx="144">
                  <c:v>3.2</c:v>
                </c:pt>
                <c:pt idx="145">
                  <c:v>3.39</c:v>
                </c:pt>
                <c:pt idx="146">
                  <c:v>3.63</c:v>
                </c:pt>
                <c:pt idx="147">
                  <c:v>3.85</c:v>
                </c:pt>
                <c:pt idx="148">
                  <c:v>3.94</c:v>
                </c:pt>
                <c:pt idx="149">
                  <c:v>2.79</c:v>
                </c:pt>
                <c:pt idx="150">
                  <c:v>3.7</c:v>
                </c:pt>
                <c:pt idx="151">
                  <c:v>3.43</c:v>
                </c:pt>
                <c:pt idx="152">
                  <c:v>3.74</c:v>
                </c:pt>
                <c:pt idx="153">
                  <c:v>3.12</c:v>
                </c:pt>
                <c:pt idx="154">
                  <c:v>3.43</c:v>
                </c:pt>
                <c:pt idx="155">
                  <c:v>4</c:v>
                </c:pt>
                <c:pt idx="156">
                  <c:v>3.61</c:v>
                </c:pt>
                <c:pt idx="157">
                  <c:v>3.1</c:v>
                </c:pt>
                <c:pt idx="158">
                  <c:v>3.35</c:v>
                </c:pt>
                <c:pt idx="159">
                  <c:v>2.81</c:v>
                </c:pt>
                <c:pt idx="160">
                  <c:v>4</c:v>
                </c:pt>
                <c:pt idx="161">
                  <c:v>3.6</c:v>
                </c:pt>
                <c:pt idx="162">
                  <c:v>3.74</c:v>
                </c:pt>
                <c:pt idx="163">
                  <c:v>4</c:v>
                </c:pt>
                <c:pt idx="164">
                  <c:v>2.88</c:v>
                </c:pt>
                <c:pt idx="165">
                  <c:v>3.75</c:v>
                </c:pt>
                <c:pt idx="166">
                  <c:v>3.19</c:v>
                </c:pt>
                <c:pt idx="167">
                  <c:v>3.34</c:v>
                </c:pt>
                <c:pt idx="168">
                  <c:v>3.15</c:v>
                </c:pt>
                <c:pt idx="169">
                  <c:v>3.31</c:v>
                </c:pt>
                <c:pt idx="170">
                  <c:v>3.83</c:v>
                </c:pt>
                <c:pt idx="171">
                  <c:v>3.07</c:v>
                </c:pt>
                <c:pt idx="172">
                  <c:v>3.5</c:v>
                </c:pt>
                <c:pt idx="173">
                  <c:v>3.05</c:v>
                </c:pt>
                <c:pt idx="174">
                  <c:v>3.83</c:v>
                </c:pt>
                <c:pt idx="175">
                  <c:v>3.97</c:v>
                </c:pt>
                <c:pt idx="176">
                  <c:v>3.6</c:v>
                </c:pt>
                <c:pt idx="177">
                  <c:v>3.18</c:v>
                </c:pt>
                <c:pt idx="178">
                  <c:v>3.94</c:v>
                </c:pt>
                <c:pt idx="179">
                  <c:v>2.94</c:v>
                </c:pt>
                <c:pt idx="180">
                  <c:v>2.83</c:v>
                </c:pt>
                <c:pt idx="181">
                  <c:v>3.35</c:v>
                </c:pt>
                <c:pt idx="182">
                  <c:v>3.43</c:v>
                </c:pt>
                <c:pt idx="183">
                  <c:v>3.96</c:v>
                </c:pt>
                <c:pt idx="184">
                  <c:v>4</c:v>
                </c:pt>
                <c:pt idx="185">
                  <c:v>3.8</c:v>
                </c:pt>
                <c:pt idx="186">
                  <c:v>3.36</c:v>
                </c:pt>
                <c:pt idx="187">
                  <c:v>3.33</c:v>
                </c:pt>
                <c:pt idx="188">
                  <c:v>3.63</c:v>
                </c:pt>
                <c:pt idx="189">
                  <c:v>3.54</c:v>
                </c:pt>
                <c:pt idx="190">
                  <c:v>3.27</c:v>
                </c:pt>
                <c:pt idx="191">
                  <c:v>3.93</c:v>
                </c:pt>
                <c:pt idx="192">
                  <c:v>3.55</c:v>
                </c:pt>
                <c:pt idx="193">
                  <c:v>4</c:v>
                </c:pt>
                <c:pt idx="194">
                  <c:v>3.24</c:v>
                </c:pt>
                <c:pt idx="195">
                  <c:v>2.8</c:v>
                </c:pt>
                <c:pt idx="196">
                  <c:v>3.8</c:v>
                </c:pt>
                <c:pt idx="197">
                  <c:v>3.28</c:v>
                </c:pt>
                <c:pt idx="198">
                  <c:v>2.98</c:v>
                </c:pt>
                <c:pt idx="199">
                  <c:v>4</c:v>
                </c:pt>
                <c:pt idx="200">
                  <c:v>3.71</c:v>
                </c:pt>
                <c:pt idx="201">
                  <c:v>3.71</c:v>
                </c:pt>
                <c:pt idx="202">
                  <c:v>2.91</c:v>
                </c:pt>
                <c:pt idx="203">
                  <c:v>3.62</c:v>
                </c:pt>
                <c:pt idx="204">
                  <c:v>3.85</c:v>
                </c:pt>
                <c:pt idx="205">
                  <c:v>3.65</c:v>
                </c:pt>
                <c:pt idx="206">
                  <c:v>3.84</c:v>
                </c:pt>
                <c:pt idx="207">
                  <c:v>3.82</c:v>
                </c:pt>
                <c:pt idx="208">
                  <c:v>3.97</c:v>
                </c:pt>
                <c:pt idx="209">
                  <c:v>3.2</c:v>
                </c:pt>
                <c:pt idx="210">
                  <c:v>3.81</c:v>
                </c:pt>
                <c:pt idx="211">
                  <c:v>3.57</c:v>
                </c:pt>
                <c:pt idx="212">
                  <c:v>2.83</c:v>
                </c:pt>
                <c:pt idx="213">
                  <c:v>3.83</c:v>
                </c:pt>
                <c:pt idx="214">
                  <c:v>3.06</c:v>
                </c:pt>
                <c:pt idx="215">
                  <c:v>3.91</c:v>
                </c:pt>
                <c:pt idx="216">
                  <c:v>3.68</c:v>
                </c:pt>
                <c:pt idx="217">
                  <c:v>3.75</c:v>
                </c:pt>
                <c:pt idx="218">
                  <c:v>3.03</c:v>
                </c:pt>
                <c:pt idx="219">
                  <c:v>3.2</c:v>
                </c:pt>
                <c:pt idx="220">
                  <c:v>2.71</c:v>
                </c:pt>
                <c:pt idx="221">
                  <c:v>3.41</c:v>
                </c:pt>
                <c:pt idx="222">
                  <c:v>4</c:v>
                </c:pt>
                <c:pt idx="223">
                  <c:v>3.68</c:v>
                </c:pt>
                <c:pt idx="224">
                  <c:v>3.33</c:v>
                </c:pt>
                <c:pt idx="225">
                  <c:v>3.37</c:v>
                </c:pt>
                <c:pt idx="226">
                  <c:v>3.85</c:v>
                </c:pt>
                <c:pt idx="227">
                  <c:v>3.46</c:v>
                </c:pt>
                <c:pt idx="228">
                  <c:v>3.63</c:v>
                </c:pt>
                <c:pt idx="229">
                  <c:v>3.88</c:v>
                </c:pt>
                <c:pt idx="230">
                  <c:v>3.42</c:v>
                </c:pt>
                <c:pt idx="231">
                  <c:v>3.88</c:v>
                </c:pt>
                <c:pt idx="232">
                  <c:v>3.31</c:v>
                </c:pt>
                <c:pt idx="233">
                  <c:v>3.69</c:v>
                </c:pt>
                <c:pt idx="234">
                  <c:v>3.43</c:v>
                </c:pt>
                <c:pt idx="235">
                  <c:v>3.77</c:v>
                </c:pt>
                <c:pt idx="236">
                  <c:v>3.19</c:v>
                </c:pt>
                <c:pt idx="237">
                  <c:v>3.72</c:v>
                </c:pt>
                <c:pt idx="238">
                  <c:v>3.73</c:v>
                </c:pt>
                <c:pt idx="239">
                  <c:v>3.97</c:v>
                </c:pt>
                <c:pt idx="240">
                  <c:v>3.05</c:v>
                </c:pt>
                <c:pt idx="241">
                  <c:v>3.13</c:v>
                </c:pt>
                <c:pt idx="242">
                  <c:v>3.49</c:v>
                </c:pt>
                <c:pt idx="243">
                  <c:v>3.36</c:v>
                </c:pt>
                <c:pt idx="244">
                  <c:v>3.52</c:v>
                </c:pt>
                <c:pt idx="245">
                  <c:v>3.86</c:v>
                </c:pt>
                <c:pt idx="246">
                  <c:v>3.92</c:v>
                </c:pt>
                <c:pt idx="247">
                  <c:v>2.85</c:v>
                </c:pt>
                <c:pt idx="248">
                  <c:v>3.79</c:v>
                </c:pt>
                <c:pt idx="249">
                  <c:v>2.91</c:v>
                </c:pt>
                <c:pt idx="250">
                  <c:v>3.21</c:v>
                </c:pt>
                <c:pt idx="251">
                  <c:v>3.77</c:v>
                </c:pt>
                <c:pt idx="252">
                  <c:v>3.65</c:v>
                </c:pt>
                <c:pt idx="253">
                  <c:v>3.57</c:v>
                </c:pt>
                <c:pt idx="254">
                  <c:v>3.15</c:v>
                </c:pt>
                <c:pt idx="255">
                  <c:v>3.64</c:v>
                </c:pt>
                <c:pt idx="256">
                  <c:v>3.5</c:v>
                </c:pt>
                <c:pt idx="257">
                  <c:v>3.91</c:v>
                </c:pt>
                <c:pt idx="258">
                  <c:v>3.32</c:v>
                </c:pt>
                <c:pt idx="259">
                  <c:v>3.75</c:v>
                </c:pt>
                <c:pt idx="260">
                  <c:v>3.72</c:v>
                </c:pt>
                <c:pt idx="261">
                  <c:v>3.3</c:v>
                </c:pt>
                <c:pt idx="262">
                  <c:v>3.67</c:v>
                </c:pt>
                <c:pt idx="263">
                  <c:v>3.52</c:v>
                </c:pt>
                <c:pt idx="264">
                  <c:v>3.88</c:v>
                </c:pt>
                <c:pt idx="265">
                  <c:v>2.91</c:v>
                </c:pt>
              </c:numCache>
            </c:numRef>
          </c:xVal>
          <c:yVal>
            <c:numRef>
              <c:f>'admission+edTPA'!$B$2:$B$267</c:f>
              <c:numCache>
                <c:formatCode>0.00</c:formatCode>
                <c:ptCount val="266"/>
                <c:pt idx="0">
                  <c:v>40</c:v>
                </c:pt>
                <c:pt idx="1">
                  <c:v>47</c:v>
                </c:pt>
                <c:pt idx="2">
                  <c:v>53</c:v>
                </c:pt>
                <c:pt idx="3">
                  <c:v>42</c:v>
                </c:pt>
                <c:pt idx="4">
                  <c:v>53</c:v>
                </c:pt>
                <c:pt idx="5">
                  <c:v>47</c:v>
                </c:pt>
                <c:pt idx="6">
                  <c:v>50</c:v>
                </c:pt>
                <c:pt idx="7">
                  <c:v>45</c:v>
                </c:pt>
                <c:pt idx="8">
                  <c:v>48</c:v>
                </c:pt>
                <c:pt idx="9">
                  <c:v>38</c:v>
                </c:pt>
                <c:pt idx="10">
                  <c:v>33</c:v>
                </c:pt>
                <c:pt idx="11">
                  <c:v>41</c:v>
                </c:pt>
                <c:pt idx="12">
                  <c:v>41</c:v>
                </c:pt>
                <c:pt idx="13">
                  <c:v>38</c:v>
                </c:pt>
                <c:pt idx="14">
                  <c:v>41</c:v>
                </c:pt>
                <c:pt idx="15">
                  <c:v>43</c:v>
                </c:pt>
                <c:pt idx="16">
                  <c:v>42</c:v>
                </c:pt>
                <c:pt idx="17">
                  <c:v>44</c:v>
                </c:pt>
                <c:pt idx="18">
                  <c:v>45</c:v>
                </c:pt>
                <c:pt idx="19">
                  <c:v>43</c:v>
                </c:pt>
                <c:pt idx="20">
                  <c:v>42</c:v>
                </c:pt>
                <c:pt idx="21">
                  <c:v>49</c:v>
                </c:pt>
                <c:pt idx="22">
                  <c:v>47</c:v>
                </c:pt>
                <c:pt idx="23">
                  <c:v>40</c:v>
                </c:pt>
                <c:pt idx="24">
                  <c:v>33</c:v>
                </c:pt>
                <c:pt idx="25">
                  <c:v>50</c:v>
                </c:pt>
                <c:pt idx="26">
                  <c:v>40</c:v>
                </c:pt>
                <c:pt idx="27">
                  <c:v>39</c:v>
                </c:pt>
                <c:pt idx="28">
                  <c:v>42</c:v>
                </c:pt>
                <c:pt idx="29">
                  <c:v>43</c:v>
                </c:pt>
                <c:pt idx="30">
                  <c:v>42</c:v>
                </c:pt>
                <c:pt idx="31">
                  <c:v>47</c:v>
                </c:pt>
                <c:pt idx="32">
                  <c:v>42</c:v>
                </c:pt>
                <c:pt idx="33">
                  <c:v>45</c:v>
                </c:pt>
                <c:pt idx="34">
                  <c:v>45</c:v>
                </c:pt>
                <c:pt idx="35">
                  <c:v>41</c:v>
                </c:pt>
                <c:pt idx="36">
                  <c:v>47</c:v>
                </c:pt>
                <c:pt idx="37">
                  <c:v>43</c:v>
                </c:pt>
                <c:pt idx="38">
                  <c:v>46</c:v>
                </c:pt>
                <c:pt idx="39">
                  <c:v>41</c:v>
                </c:pt>
                <c:pt idx="40">
                  <c:v>42</c:v>
                </c:pt>
                <c:pt idx="41">
                  <c:v>38</c:v>
                </c:pt>
                <c:pt idx="42">
                  <c:v>44</c:v>
                </c:pt>
                <c:pt idx="43">
                  <c:v>43</c:v>
                </c:pt>
                <c:pt idx="44">
                  <c:v>47</c:v>
                </c:pt>
                <c:pt idx="45">
                  <c:v>50</c:v>
                </c:pt>
                <c:pt idx="46">
                  <c:v>39</c:v>
                </c:pt>
                <c:pt idx="47">
                  <c:v>35</c:v>
                </c:pt>
                <c:pt idx="48">
                  <c:v>41</c:v>
                </c:pt>
                <c:pt idx="49">
                  <c:v>44</c:v>
                </c:pt>
                <c:pt idx="50">
                  <c:v>40</c:v>
                </c:pt>
                <c:pt idx="51">
                  <c:v>45</c:v>
                </c:pt>
                <c:pt idx="52">
                  <c:v>38</c:v>
                </c:pt>
                <c:pt idx="53">
                  <c:v>37</c:v>
                </c:pt>
                <c:pt idx="54">
                  <c:v>44</c:v>
                </c:pt>
                <c:pt idx="55">
                  <c:v>44</c:v>
                </c:pt>
                <c:pt idx="56">
                  <c:v>42</c:v>
                </c:pt>
                <c:pt idx="57">
                  <c:v>45</c:v>
                </c:pt>
                <c:pt idx="58">
                  <c:v>43</c:v>
                </c:pt>
                <c:pt idx="59">
                  <c:v>45</c:v>
                </c:pt>
                <c:pt idx="60">
                  <c:v>43</c:v>
                </c:pt>
                <c:pt idx="61">
                  <c:v>40</c:v>
                </c:pt>
                <c:pt idx="62">
                  <c:v>39</c:v>
                </c:pt>
                <c:pt idx="63">
                  <c:v>50</c:v>
                </c:pt>
                <c:pt idx="64">
                  <c:v>48</c:v>
                </c:pt>
                <c:pt idx="65">
                  <c:v>48</c:v>
                </c:pt>
                <c:pt idx="66">
                  <c:v>39</c:v>
                </c:pt>
                <c:pt idx="67">
                  <c:v>43</c:v>
                </c:pt>
                <c:pt idx="68">
                  <c:v>56</c:v>
                </c:pt>
                <c:pt idx="69">
                  <c:v>44</c:v>
                </c:pt>
                <c:pt idx="70">
                  <c:v>38</c:v>
                </c:pt>
                <c:pt idx="71">
                  <c:v>45</c:v>
                </c:pt>
                <c:pt idx="72">
                  <c:v>50</c:v>
                </c:pt>
                <c:pt idx="73">
                  <c:v>44</c:v>
                </c:pt>
                <c:pt idx="74">
                  <c:v>37</c:v>
                </c:pt>
                <c:pt idx="75">
                  <c:v>46</c:v>
                </c:pt>
                <c:pt idx="76">
                  <c:v>41</c:v>
                </c:pt>
                <c:pt idx="77">
                  <c:v>42</c:v>
                </c:pt>
                <c:pt idx="78">
                  <c:v>47</c:v>
                </c:pt>
                <c:pt idx="79">
                  <c:v>38</c:v>
                </c:pt>
                <c:pt idx="80">
                  <c:v>41</c:v>
                </c:pt>
                <c:pt idx="81">
                  <c:v>39</c:v>
                </c:pt>
                <c:pt idx="82">
                  <c:v>42</c:v>
                </c:pt>
                <c:pt idx="83">
                  <c:v>37</c:v>
                </c:pt>
                <c:pt idx="84">
                  <c:v>45</c:v>
                </c:pt>
                <c:pt idx="85">
                  <c:v>41</c:v>
                </c:pt>
                <c:pt idx="86">
                  <c:v>36</c:v>
                </c:pt>
                <c:pt idx="87">
                  <c:v>38</c:v>
                </c:pt>
                <c:pt idx="88">
                  <c:v>42</c:v>
                </c:pt>
                <c:pt idx="89">
                  <c:v>42</c:v>
                </c:pt>
                <c:pt idx="90">
                  <c:v>37</c:v>
                </c:pt>
                <c:pt idx="91">
                  <c:v>38</c:v>
                </c:pt>
                <c:pt idx="92">
                  <c:v>37</c:v>
                </c:pt>
                <c:pt idx="93">
                  <c:v>41</c:v>
                </c:pt>
                <c:pt idx="94">
                  <c:v>40</c:v>
                </c:pt>
                <c:pt idx="95">
                  <c:v>42</c:v>
                </c:pt>
                <c:pt idx="96">
                  <c:v>42</c:v>
                </c:pt>
                <c:pt idx="97">
                  <c:v>43</c:v>
                </c:pt>
                <c:pt idx="98">
                  <c:v>50</c:v>
                </c:pt>
                <c:pt idx="99">
                  <c:v>42</c:v>
                </c:pt>
                <c:pt idx="100">
                  <c:v>44</c:v>
                </c:pt>
                <c:pt idx="101">
                  <c:v>44</c:v>
                </c:pt>
                <c:pt idx="102">
                  <c:v>41</c:v>
                </c:pt>
                <c:pt idx="103">
                  <c:v>44</c:v>
                </c:pt>
                <c:pt idx="104">
                  <c:v>45</c:v>
                </c:pt>
                <c:pt idx="105">
                  <c:v>49</c:v>
                </c:pt>
                <c:pt idx="106">
                  <c:v>47</c:v>
                </c:pt>
                <c:pt idx="107">
                  <c:v>43</c:v>
                </c:pt>
                <c:pt idx="108">
                  <c:v>43</c:v>
                </c:pt>
                <c:pt idx="109">
                  <c:v>47</c:v>
                </c:pt>
                <c:pt idx="110">
                  <c:v>47</c:v>
                </c:pt>
                <c:pt idx="111">
                  <c:v>38</c:v>
                </c:pt>
                <c:pt idx="112">
                  <c:v>34</c:v>
                </c:pt>
                <c:pt idx="113">
                  <c:v>43</c:v>
                </c:pt>
                <c:pt idx="114">
                  <c:v>39</c:v>
                </c:pt>
                <c:pt idx="115">
                  <c:v>40</c:v>
                </c:pt>
                <c:pt idx="116">
                  <c:v>43</c:v>
                </c:pt>
                <c:pt idx="117">
                  <c:v>44</c:v>
                </c:pt>
                <c:pt idx="118">
                  <c:v>39</c:v>
                </c:pt>
                <c:pt idx="119">
                  <c:v>40</c:v>
                </c:pt>
                <c:pt idx="120">
                  <c:v>41</c:v>
                </c:pt>
                <c:pt idx="121">
                  <c:v>39</c:v>
                </c:pt>
                <c:pt idx="122">
                  <c:v>48</c:v>
                </c:pt>
                <c:pt idx="123">
                  <c:v>36</c:v>
                </c:pt>
                <c:pt idx="124">
                  <c:v>29</c:v>
                </c:pt>
                <c:pt idx="125">
                  <c:v>39</c:v>
                </c:pt>
                <c:pt idx="126">
                  <c:v>43</c:v>
                </c:pt>
                <c:pt idx="127">
                  <c:v>42</c:v>
                </c:pt>
                <c:pt idx="128">
                  <c:v>37</c:v>
                </c:pt>
                <c:pt idx="129">
                  <c:v>45</c:v>
                </c:pt>
                <c:pt idx="130">
                  <c:v>40</c:v>
                </c:pt>
                <c:pt idx="131">
                  <c:v>40</c:v>
                </c:pt>
                <c:pt idx="132">
                  <c:v>44</c:v>
                </c:pt>
                <c:pt idx="133">
                  <c:v>45</c:v>
                </c:pt>
                <c:pt idx="134">
                  <c:v>50</c:v>
                </c:pt>
                <c:pt idx="135">
                  <c:v>46</c:v>
                </c:pt>
                <c:pt idx="136">
                  <c:v>33</c:v>
                </c:pt>
                <c:pt idx="137">
                  <c:v>40</c:v>
                </c:pt>
                <c:pt idx="138">
                  <c:v>36</c:v>
                </c:pt>
                <c:pt idx="139">
                  <c:v>43</c:v>
                </c:pt>
                <c:pt idx="140">
                  <c:v>44</c:v>
                </c:pt>
                <c:pt idx="141">
                  <c:v>49</c:v>
                </c:pt>
                <c:pt idx="142">
                  <c:v>47</c:v>
                </c:pt>
                <c:pt idx="143">
                  <c:v>38</c:v>
                </c:pt>
                <c:pt idx="144">
                  <c:v>36</c:v>
                </c:pt>
                <c:pt idx="145">
                  <c:v>50</c:v>
                </c:pt>
                <c:pt idx="146">
                  <c:v>42</c:v>
                </c:pt>
                <c:pt idx="147">
                  <c:v>43</c:v>
                </c:pt>
                <c:pt idx="148">
                  <c:v>38</c:v>
                </c:pt>
                <c:pt idx="149">
                  <c:v>40</c:v>
                </c:pt>
                <c:pt idx="150">
                  <c:v>40</c:v>
                </c:pt>
                <c:pt idx="151">
                  <c:v>40</c:v>
                </c:pt>
                <c:pt idx="152">
                  <c:v>51</c:v>
                </c:pt>
                <c:pt idx="153">
                  <c:v>41</c:v>
                </c:pt>
                <c:pt idx="154">
                  <c:v>50</c:v>
                </c:pt>
                <c:pt idx="155">
                  <c:v>43</c:v>
                </c:pt>
                <c:pt idx="156">
                  <c:v>46</c:v>
                </c:pt>
                <c:pt idx="157">
                  <c:v>44</c:v>
                </c:pt>
                <c:pt idx="158">
                  <c:v>39</c:v>
                </c:pt>
                <c:pt idx="159">
                  <c:v>43</c:v>
                </c:pt>
                <c:pt idx="160">
                  <c:v>53</c:v>
                </c:pt>
                <c:pt idx="161">
                  <c:v>41</c:v>
                </c:pt>
                <c:pt idx="162">
                  <c:v>46</c:v>
                </c:pt>
                <c:pt idx="163">
                  <c:v>44</c:v>
                </c:pt>
                <c:pt idx="164">
                  <c:v>52</c:v>
                </c:pt>
                <c:pt idx="165">
                  <c:v>41</c:v>
                </c:pt>
                <c:pt idx="166">
                  <c:v>43</c:v>
                </c:pt>
                <c:pt idx="167">
                  <c:v>43</c:v>
                </c:pt>
                <c:pt idx="168">
                  <c:v>47</c:v>
                </c:pt>
                <c:pt idx="169">
                  <c:v>42</c:v>
                </c:pt>
                <c:pt idx="170">
                  <c:v>46</c:v>
                </c:pt>
                <c:pt idx="171">
                  <c:v>46</c:v>
                </c:pt>
                <c:pt idx="172">
                  <c:v>43</c:v>
                </c:pt>
                <c:pt idx="173">
                  <c:v>42</c:v>
                </c:pt>
                <c:pt idx="174">
                  <c:v>45</c:v>
                </c:pt>
                <c:pt idx="175">
                  <c:v>52</c:v>
                </c:pt>
                <c:pt idx="176">
                  <c:v>42</c:v>
                </c:pt>
                <c:pt idx="177">
                  <c:v>35</c:v>
                </c:pt>
                <c:pt idx="178">
                  <c:v>40</c:v>
                </c:pt>
                <c:pt idx="179">
                  <c:v>45</c:v>
                </c:pt>
                <c:pt idx="180">
                  <c:v>41</c:v>
                </c:pt>
                <c:pt idx="181">
                  <c:v>38</c:v>
                </c:pt>
                <c:pt idx="182">
                  <c:v>39</c:v>
                </c:pt>
                <c:pt idx="183">
                  <c:v>43</c:v>
                </c:pt>
                <c:pt idx="184">
                  <c:v>49</c:v>
                </c:pt>
                <c:pt idx="185">
                  <c:v>48</c:v>
                </c:pt>
                <c:pt idx="186">
                  <c:v>36</c:v>
                </c:pt>
                <c:pt idx="187">
                  <c:v>41</c:v>
                </c:pt>
                <c:pt idx="188">
                  <c:v>43</c:v>
                </c:pt>
                <c:pt idx="189">
                  <c:v>41</c:v>
                </c:pt>
                <c:pt idx="190">
                  <c:v>45</c:v>
                </c:pt>
                <c:pt idx="191">
                  <c:v>47</c:v>
                </c:pt>
                <c:pt idx="192">
                  <c:v>47</c:v>
                </c:pt>
                <c:pt idx="193">
                  <c:v>46</c:v>
                </c:pt>
                <c:pt idx="194">
                  <c:v>51</c:v>
                </c:pt>
                <c:pt idx="195">
                  <c:v>49</c:v>
                </c:pt>
                <c:pt idx="196">
                  <c:v>46</c:v>
                </c:pt>
                <c:pt idx="197">
                  <c:v>51</c:v>
                </c:pt>
                <c:pt idx="198">
                  <c:v>41</c:v>
                </c:pt>
                <c:pt idx="199">
                  <c:v>47</c:v>
                </c:pt>
                <c:pt idx="200">
                  <c:v>48</c:v>
                </c:pt>
                <c:pt idx="201">
                  <c:v>41</c:v>
                </c:pt>
                <c:pt idx="202">
                  <c:v>42</c:v>
                </c:pt>
                <c:pt idx="203">
                  <c:v>44</c:v>
                </c:pt>
                <c:pt idx="204">
                  <c:v>55</c:v>
                </c:pt>
                <c:pt idx="205">
                  <c:v>31</c:v>
                </c:pt>
                <c:pt idx="206">
                  <c:v>46</c:v>
                </c:pt>
                <c:pt idx="207">
                  <c:v>52</c:v>
                </c:pt>
                <c:pt idx="208">
                  <c:v>46</c:v>
                </c:pt>
                <c:pt idx="209">
                  <c:v>30</c:v>
                </c:pt>
                <c:pt idx="210">
                  <c:v>45</c:v>
                </c:pt>
                <c:pt idx="211">
                  <c:v>46</c:v>
                </c:pt>
                <c:pt idx="212">
                  <c:v>44</c:v>
                </c:pt>
                <c:pt idx="213">
                  <c:v>43</c:v>
                </c:pt>
                <c:pt idx="214">
                  <c:v>44</c:v>
                </c:pt>
                <c:pt idx="215">
                  <c:v>44</c:v>
                </c:pt>
                <c:pt idx="216">
                  <c:v>53</c:v>
                </c:pt>
                <c:pt idx="217">
                  <c:v>45</c:v>
                </c:pt>
                <c:pt idx="218">
                  <c:v>52</c:v>
                </c:pt>
                <c:pt idx="219">
                  <c:v>47</c:v>
                </c:pt>
                <c:pt idx="220">
                  <c:v>29</c:v>
                </c:pt>
                <c:pt idx="221">
                  <c:v>42</c:v>
                </c:pt>
                <c:pt idx="222">
                  <c:v>43</c:v>
                </c:pt>
                <c:pt idx="223">
                  <c:v>48</c:v>
                </c:pt>
                <c:pt idx="224">
                  <c:v>33</c:v>
                </c:pt>
                <c:pt idx="225">
                  <c:v>34</c:v>
                </c:pt>
                <c:pt idx="226">
                  <c:v>40</c:v>
                </c:pt>
                <c:pt idx="227">
                  <c:v>34</c:v>
                </c:pt>
                <c:pt idx="228">
                  <c:v>43</c:v>
                </c:pt>
                <c:pt idx="229">
                  <c:v>43</c:v>
                </c:pt>
                <c:pt idx="230">
                  <c:v>41</c:v>
                </c:pt>
                <c:pt idx="231">
                  <c:v>50</c:v>
                </c:pt>
                <c:pt idx="232">
                  <c:v>44</c:v>
                </c:pt>
                <c:pt idx="233">
                  <c:v>44</c:v>
                </c:pt>
                <c:pt idx="234">
                  <c:v>45</c:v>
                </c:pt>
                <c:pt idx="235">
                  <c:v>45</c:v>
                </c:pt>
                <c:pt idx="236">
                  <c:v>43</c:v>
                </c:pt>
                <c:pt idx="237">
                  <c:v>34</c:v>
                </c:pt>
                <c:pt idx="238">
                  <c:v>32</c:v>
                </c:pt>
                <c:pt idx="239">
                  <c:v>42</c:v>
                </c:pt>
                <c:pt idx="240">
                  <c:v>39</c:v>
                </c:pt>
                <c:pt idx="241">
                  <c:v>41</c:v>
                </c:pt>
                <c:pt idx="242">
                  <c:v>39</c:v>
                </c:pt>
                <c:pt idx="243">
                  <c:v>46</c:v>
                </c:pt>
                <c:pt idx="244">
                  <c:v>40</c:v>
                </c:pt>
                <c:pt idx="245">
                  <c:v>41</c:v>
                </c:pt>
                <c:pt idx="246">
                  <c:v>40</c:v>
                </c:pt>
                <c:pt idx="247">
                  <c:v>35</c:v>
                </c:pt>
                <c:pt idx="248">
                  <c:v>52</c:v>
                </c:pt>
                <c:pt idx="249">
                  <c:v>42</c:v>
                </c:pt>
                <c:pt idx="250">
                  <c:v>42</c:v>
                </c:pt>
                <c:pt idx="251">
                  <c:v>44</c:v>
                </c:pt>
                <c:pt idx="252">
                  <c:v>41</c:v>
                </c:pt>
                <c:pt idx="253">
                  <c:v>45</c:v>
                </c:pt>
                <c:pt idx="254">
                  <c:v>49</c:v>
                </c:pt>
                <c:pt idx="255">
                  <c:v>41</c:v>
                </c:pt>
                <c:pt idx="256">
                  <c:v>44</c:v>
                </c:pt>
                <c:pt idx="257">
                  <c:v>33</c:v>
                </c:pt>
                <c:pt idx="258">
                  <c:v>40</c:v>
                </c:pt>
                <c:pt idx="259">
                  <c:v>40</c:v>
                </c:pt>
                <c:pt idx="260">
                  <c:v>52</c:v>
                </c:pt>
                <c:pt idx="261">
                  <c:v>39</c:v>
                </c:pt>
                <c:pt idx="262">
                  <c:v>41</c:v>
                </c:pt>
                <c:pt idx="263">
                  <c:v>41</c:v>
                </c:pt>
                <c:pt idx="264">
                  <c:v>54</c:v>
                </c:pt>
                <c:pt idx="265">
                  <c:v>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DD0-49F3-A7BD-A8D896337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8691151"/>
        <c:axId val="455609023"/>
      </c:scatterChart>
      <c:valAx>
        <c:axId val="768691151"/>
        <c:scaling>
          <c:orientation val="minMax"/>
          <c:max val="4"/>
          <c:min val="2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09023"/>
        <c:crosses val="autoZero"/>
        <c:crossBetween val="midCat"/>
      </c:valAx>
      <c:valAx>
        <c:axId val="455609023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869115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5A638F-DAE4-402D-A4C1-DCECCE116473}" type="doc">
      <dgm:prSet loTypeId="urn:microsoft.com/office/officeart/2005/8/layout/hierarchy1" loCatId="hierarchy" qsTypeId="urn:microsoft.com/office/officeart/2005/8/quickstyle/simple2#1" qsCatId="simple" csTypeId="urn:microsoft.com/office/officeart/2005/8/colors/accent1_2#1" csCatId="accent1"/>
      <dgm:spPr/>
      <dgm:t>
        <a:bodyPr/>
        <a:lstStyle/>
        <a:p>
          <a:endParaRPr lang="en-US"/>
        </a:p>
      </dgm:t>
    </dgm:pt>
    <dgm:pt modelId="{900739DF-B8B6-4AD5-8853-EEC02E60145C}">
      <dgm:prSet/>
      <dgm:spPr/>
      <dgm:t>
        <a:bodyPr/>
        <a:lstStyle/>
        <a:p>
          <a:r>
            <a:rPr lang="en-US"/>
            <a:t>What do these data suggest about the ability to predict candidate performance using admission criteria?</a:t>
          </a:r>
        </a:p>
      </dgm:t>
    </dgm:pt>
    <dgm:pt modelId="{C39D7098-8EA1-45AC-906B-B3D28D727AC7}" type="parTrans" cxnId="{2CF5D7D9-804E-481D-BFFE-DAE28F11829C}">
      <dgm:prSet/>
      <dgm:spPr/>
      <dgm:t>
        <a:bodyPr/>
        <a:lstStyle/>
        <a:p>
          <a:endParaRPr lang="en-US"/>
        </a:p>
      </dgm:t>
    </dgm:pt>
    <dgm:pt modelId="{FAD41748-53D5-4F26-933B-7D183A23A4F2}" type="sibTrans" cxnId="{2CF5D7D9-804E-481D-BFFE-DAE28F11829C}">
      <dgm:prSet/>
      <dgm:spPr/>
      <dgm:t>
        <a:bodyPr/>
        <a:lstStyle/>
        <a:p>
          <a:endParaRPr lang="en-US"/>
        </a:p>
      </dgm:t>
    </dgm:pt>
    <dgm:pt modelId="{7229A14A-E034-43E4-A2B0-5E4D2760CE5E}">
      <dgm:prSet/>
      <dgm:spPr/>
      <dgm:t>
        <a:bodyPr/>
        <a:lstStyle/>
        <a:p>
          <a:r>
            <a:rPr lang="en-US"/>
            <a:t>What do these data suggest about the ability to predict employability and performance as a teacher using performance assessments and licensing examinations in teacher preparation programs?</a:t>
          </a:r>
        </a:p>
      </dgm:t>
    </dgm:pt>
    <dgm:pt modelId="{63C2F0AB-496A-4E22-8D3B-4CA8825089DB}" type="parTrans" cxnId="{BD2B2732-B8E5-41E5-8CCA-C5E31BD6B7E8}">
      <dgm:prSet/>
      <dgm:spPr/>
      <dgm:t>
        <a:bodyPr/>
        <a:lstStyle/>
        <a:p>
          <a:endParaRPr lang="en-US"/>
        </a:p>
      </dgm:t>
    </dgm:pt>
    <dgm:pt modelId="{7D16632D-E751-46D8-B35E-3E97C441BB13}" type="sibTrans" cxnId="{BD2B2732-B8E5-41E5-8CCA-C5E31BD6B7E8}">
      <dgm:prSet/>
      <dgm:spPr/>
      <dgm:t>
        <a:bodyPr/>
        <a:lstStyle/>
        <a:p>
          <a:endParaRPr lang="en-US"/>
        </a:p>
      </dgm:t>
    </dgm:pt>
    <dgm:pt modelId="{C5CBD47C-B2B4-4AD6-B6F4-3C9D8D98DB1B}">
      <dgm:prSet/>
      <dgm:spPr/>
      <dgm:t>
        <a:bodyPr/>
        <a:lstStyle/>
        <a:p>
          <a:r>
            <a:rPr lang="en-US"/>
            <a:t>What are the implications of these findings for establishing program policies regarding admission and program progression?</a:t>
          </a:r>
        </a:p>
      </dgm:t>
    </dgm:pt>
    <dgm:pt modelId="{005B8647-0010-4CD1-B0AD-54473A5F570D}" type="parTrans" cxnId="{48DF1412-EC24-4C0F-BA88-31AF6CC17C2A}">
      <dgm:prSet/>
      <dgm:spPr/>
      <dgm:t>
        <a:bodyPr/>
        <a:lstStyle/>
        <a:p>
          <a:endParaRPr lang="en-US"/>
        </a:p>
      </dgm:t>
    </dgm:pt>
    <dgm:pt modelId="{BBF3D455-49CF-4F7C-9EBC-1174DD4D5E2D}" type="sibTrans" cxnId="{48DF1412-EC24-4C0F-BA88-31AF6CC17C2A}">
      <dgm:prSet/>
      <dgm:spPr/>
      <dgm:t>
        <a:bodyPr/>
        <a:lstStyle/>
        <a:p>
          <a:endParaRPr lang="en-US"/>
        </a:p>
      </dgm:t>
    </dgm:pt>
    <dgm:pt modelId="{A7D7F35E-2CD8-441A-B3B6-E22D80AC2A0D}" type="pres">
      <dgm:prSet presAssocID="{0B5A638F-DAE4-402D-A4C1-DCECCE11647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A1469EB-FF3C-4C37-B430-D95B978279F8}" type="pres">
      <dgm:prSet presAssocID="{900739DF-B8B6-4AD5-8853-EEC02E60145C}" presName="hierRoot1" presStyleCnt="0"/>
      <dgm:spPr/>
    </dgm:pt>
    <dgm:pt modelId="{85C667C0-C9CF-4F77-9A23-2DF4C38DB4A0}" type="pres">
      <dgm:prSet presAssocID="{900739DF-B8B6-4AD5-8853-EEC02E60145C}" presName="composite" presStyleCnt="0"/>
      <dgm:spPr/>
    </dgm:pt>
    <dgm:pt modelId="{5FB61296-39C5-4DC3-A3CA-CEB596F85909}" type="pres">
      <dgm:prSet presAssocID="{900739DF-B8B6-4AD5-8853-EEC02E60145C}" presName="background" presStyleLbl="node0" presStyleIdx="0" presStyleCnt="3"/>
      <dgm:spPr/>
    </dgm:pt>
    <dgm:pt modelId="{809B96CF-08A4-44E2-A476-16D28B465482}" type="pres">
      <dgm:prSet presAssocID="{900739DF-B8B6-4AD5-8853-EEC02E60145C}" presName="text" presStyleLbl="fgAcc0" presStyleIdx="0" presStyleCnt="3">
        <dgm:presLayoutVars>
          <dgm:chPref val="3"/>
        </dgm:presLayoutVars>
      </dgm:prSet>
      <dgm:spPr/>
    </dgm:pt>
    <dgm:pt modelId="{933EE1A3-3835-4154-A2B0-A1A492E73988}" type="pres">
      <dgm:prSet presAssocID="{900739DF-B8B6-4AD5-8853-EEC02E60145C}" presName="hierChild2" presStyleCnt="0"/>
      <dgm:spPr/>
    </dgm:pt>
    <dgm:pt modelId="{E32346F1-17FB-4991-8A8B-E72DC1272F10}" type="pres">
      <dgm:prSet presAssocID="{7229A14A-E034-43E4-A2B0-5E4D2760CE5E}" presName="hierRoot1" presStyleCnt="0"/>
      <dgm:spPr/>
    </dgm:pt>
    <dgm:pt modelId="{444635D1-845A-4219-8D7E-520784DE841A}" type="pres">
      <dgm:prSet presAssocID="{7229A14A-E034-43E4-A2B0-5E4D2760CE5E}" presName="composite" presStyleCnt="0"/>
      <dgm:spPr/>
    </dgm:pt>
    <dgm:pt modelId="{E3287C6E-0951-4C4E-B73F-F49C9C4213AF}" type="pres">
      <dgm:prSet presAssocID="{7229A14A-E034-43E4-A2B0-5E4D2760CE5E}" presName="background" presStyleLbl="node0" presStyleIdx="1" presStyleCnt="3"/>
      <dgm:spPr/>
    </dgm:pt>
    <dgm:pt modelId="{58147572-4B8C-4A8E-839D-F25FE31A4692}" type="pres">
      <dgm:prSet presAssocID="{7229A14A-E034-43E4-A2B0-5E4D2760CE5E}" presName="text" presStyleLbl="fgAcc0" presStyleIdx="1" presStyleCnt="3">
        <dgm:presLayoutVars>
          <dgm:chPref val="3"/>
        </dgm:presLayoutVars>
      </dgm:prSet>
      <dgm:spPr/>
    </dgm:pt>
    <dgm:pt modelId="{715240FF-49CB-42F2-9260-6B7AE76DBD15}" type="pres">
      <dgm:prSet presAssocID="{7229A14A-E034-43E4-A2B0-5E4D2760CE5E}" presName="hierChild2" presStyleCnt="0"/>
      <dgm:spPr/>
    </dgm:pt>
    <dgm:pt modelId="{DAA27FEB-B41A-41AC-A16E-D18FCFA2FF1D}" type="pres">
      <dgm:prSet presAssocID="{C5CBD47C-B2B4-4AD6-B6F4-3C9D8D98DB1B}" presName="hierRoot1" presStyleCnt="0"/>
      <dgm:spPr/>
    </dgm:pt>
    <dgm:pt modelId="{CE33C78F-D7D5-4813-93AF-B4DDF1D5F905}" type="pres">
      <dgm:prSet presAssocID="{C5CBD47C-B2B4-4AD6-B6F4-3C9D8D98DB1B}" presName="composite" presStyleCnt="0"/>
      <dgm:spPr/>
    </dgm:pt>
    <dgm:pt modelId="{17F69611-7473-4714-A929-089054414E61}" type="pres">
      <dgm:prSet presAssocID="{C5CBD47C-B2B4-4AD6-B6F4-3C9D8D98DB1B}" presName="background" presStyleLbl="node0" presStyleIdx="2" presStyleCnt="3"/>
      <dgm:spPr/>
    </dgm:pt>
    <dgm:pt modelId="{0D4DC078-3FDC-4213-ADAC-F6724D0F9B4C}" type="pres">
      <dgm:prSet presAssocID="{C5CBD47C-B2B4-4AD6-B6F4-3C9D8D98DB1B}" presName="text" presStyleLbl="fgAcc0" presStyleIdx="2" presStyleCnt="3">
        <dgm:presLayoutVars>
          <dgm:chPref val="3"/>
        </dgm:presLayoutVars>
      </dgm:prSet>
      <dgm:spPr/>
    </dgm:pt>
    <dgm:pt modelId="{5EA44C80-DEC9-4458-92A3-7FACF00094FD}" type="pres">
      <dgm:prSet presAssocID="{C5CBD47C-B2B4-4AD6-B6F4-3C9D8D98DB1B}" presName="hierChild2" presStyleCnt="0"/>
      <dgm:spPr/>
    </dgm:pt>
  </dgm:ptLst>
  <dgm:cxnLst>
    <dgm:cxn modelId="{F2DA4D10-9D3D-41E7-B6EE-785123732793}" type="presOf" srcId="{0B5A638F-DAE4-402D-A4C1-DCECCE116473}" destId="{A7D7F35E-2CD8-441A-B3B6-E22D80AC2A0D}" srcOrd="0" destOrd="0" presId="urn:microsoft.com/office/officeart/2005/8/layout/hierarchy1"/>
    <dgm:cxn modelId="{48DF1412-EC24-4C0F-BA88-31AF6CC17C2A}" srcId="{0B5A638F-DAE4-402D-A4C1-DCECCE116473}" destId="{C5CBD47C-B2B4-4AD6-B6F4-3C9D8D98DB1B}" srcOrd="2" destOrd="0" parTransId="{005B8647-0010-4CD1-B0AD-54473A5F570D}" sibTransId="{BBF3D455-49CF-4F7C-9EBC-1174DD4D5E2D}"/>
    <dgm:cxn modelId="{BD2B2732-B8E5-41E5-8CCA-C5E31BD6B7E8}" srcId="{0B5A638F-DAE4-402D-A4C1-DCECCE116473}" destId="{7229A14A-E034-43E4-A2B0-5E4D2760CE5E}" srcOrd="1" destOrd="0" parTransId="{63C2F0AB-496A-4E22-8D3B-4CA8825089DB}" sibTransId="{7D16632D-E751-46D8-B35E-3E97C441BB13}"/>
    <dgm:cxn modelId="{0EE94288-7D35-4E7C-86AC-BF90A63E7764}" type="presOf" srcId="{7229A14A-E034-43E4-A2B0-5E4D2760CE5E}" destId="{58147572-4B8C-4A8E-839D-F25FE31A4692}" srcOrd="0" destOrd="0" presId="urn:microsoft.com/office/officeart/2005/8/layout/hierarchy1"/>
    <dgm:cxn modelId="{5C5086B2-7236-4F22-B4ED-60CFDAC5A159}" type="presOf" srcId="{900739DF-B8B6-4AD5-8853-EEC02E60145C}" destId="{809B96CF-08A4-44E2-A476-16D28B465482}" srcOrd="0" destOrd="0" presId="urn:microsoft.com/office/officeart/2005/8/layout/hierarchy1"/>
    <dgm:cxn modelId="{2CF5D7D9-804E-481D-BFFE-DAE28F11829C}" srcId="{0B5A638F-DAE4-402D-A4C1-DCECCE116473}" destId="{900739DF-B8B6-4AD5-8853-EEC02E60145C}" srcOrd="0" destOrd="0" parTransId="{C39D7098-8EA1-45AC-906B-B3D28D727AC7}" sibTransId="{FAD41748-53D5-4F26-933B-7D183A23A4F2}"/>
    <dgm:cxn modelId="{C53313E0-6553-4C82-A3A1-9890A26DB976}" type="presOf" srcId="{C5CBD47C-B2B4-4AD6-B6F4-3C9D8D98DB1B}" destId="{0D4DC078-3FDC-4213-ADAC-F6724D0F9B4C}" srcOrd="0" destOrd="0" presId="urn:microsoft.com/office/officeart/2005/8/layout/hierarchy1"/>
    <dgm:cxn modelId="{3805E2BB-46E0-455D-8D8F-12020B188581}" type="presParOf" srcId="{A7D7F35E-2CD8-441A-B3B6-E22D80AC2A0D}" destId="{1A1469EB-FF3C-4C37-B430-D95B978279F8}" srcOrd="0" destOrd="0" presId="urn:microsoft.com/office/officeart/2005/8/layout/hierarchy1"/>
    <dgm:cxn modelId="{4B44CA0D-B6D6-4FD9-8798-BC30A3567794}" type="presParOf" srcId="{1A1469EB-FF3C-4C37-B430-D95B978279F8}" destId="{85C667C0-C9CF-4F77-9A23-2DF4C38DB4A0}" srcOrd="0" destOrd="0" presId="urn:microsoft.com/office/officeart/2005/8/layout/hierarchy1"/>
    <dgm:cxn modelId="{0FD79CAD-9B00-4D23-A758-8FE7A955697B}" type="presParOf" srcId="{85C667C0-C9CF-4F77-9A23-2DF4C38DB4A0}" destId="{5FB61296-39C5-4DC3-A3CA-CEB596F85909}" srcOrd="0" destOrd="0" presId="urn:microsoft.com/office/officeart/2005/8/layout/hierarchy1"/>
    <dgm:cxn modelId="{2AF06ED7-3C56-43BC-8B82-3089369BF27F}" type="presParOf" srcId="{85C667C0-C9CF-4F77-9A23-2DF4C38DB4A0}" destId="{809B96CF-08A4-44E2-A476-16D28B465482}" srcOrd="1" destOrd="0" presId="urn:microsoft.com/office/officeart/2005/8/layout/hierarchy1"/>
    <dgm:cxn modelId="{AB8DFEBF-1917-4A3B-962F-3ED2FA098BE7}" type="presParOf" srcId="{1A1469EB-FF3C-4C37-B430-D95B978279F8}" destId="{933EE1A3-3835-4154-A2B0-A1A492E73988}" srcOrd="1" destOrd="0" presId="urn:microsoft.com/office/officeart/2005/8/layout/hierarchy1"/>
    <dgm:cxn modelId="{7FD85737-29BA-42ED-903D-DFF6E67E8F02}" type="presParOf" srcId="{A7D7F35E-2CD8-441A-B3B6-E22D80AC2A0D}" destId="{E32346F1-17FB-4991-8A8B-E72DC1272F10}" srcOrd="1" destOrd="0" presId="urn:microsoft.com/office/officeart/2005/8/layout/hierarchy1"/>
    <dgm:cxn modelId="{75D11EB6-FB11-49CA-959F-33BAECFA1B8D}" type="presParOf" srcId="{E32346F1-17FB-4991-8A8B-E72DC1272F10}" destId="{444635D1-845A-4219-8D7E-520784DE841A}" srcOrd="0" destOrd="0" presId="urn:microsoft.com/office/officeart/2005/8/layout/hierarchy1"/>
    <dgm:cxn modelId="{9FC603D7-2402-4E7C-9BB7-B2FC622D86B5}" type="presParOf" srcId="{444635D1-845A-4219-8D7E-520784DE841A}" destId="{E3287C6E-0951-4C4E-B73F-F49C9C4213AF}" srcOrd="0" destOrd="0" presId="urn:microsoft.com/office/officeart/2005/8/layout/hierarchy1"/>
    <dgm:cxn modelId="{5A822E5C-974A-4545-8E45-DEE3CA99B158}" type="presParOf" srcId="{444635D1-845A-4219-8D7E-520784DE841A}" destId="{58147572-4B8C-4A8E-839D-F25FE31A4692}" srcOrd="1" destOrd="0" presId="urn:microsoft.com/office/officeart/2005/8/layout/hierarchy1"/>
    <dgm:cxn modelId="{0ABBF703-46B0-487A-B95E-16ED0CACBAD6}" type="presParOf" srcId="{E32346F1-17FB-4991-8A8B-E72DC1272F10}" destId="{715240FF-49CB-42F2-9260-6B7AE76DBD15}" srcOrd="1" destOrd="0" presId="urn:microsoft.com/office/officeart/2005/8/layout/hierarchy1"/>
    <dgm:cxn modelId="{CBA3A774-5585-480E-B3AF-48B6BF299897}" type="presParOf" srcId="{A7D7F35E-2CD8-441A-B3B6-E22D80AC2A0D}" destId="{DAA27FEB-B41A-41AC-A16E-D18FCFA2FF1D}" srcOrd="2" destOrd="0" presId="urn:microsoft.com/office/officeart/2005/8/layout/hierarchy1"/>
    <dgm:cxn modelId="{1F5BF467-93A8-4497-808F-A8E50CE71FD6}" type="presParOf" srcId="{DAA27FEB-B41A-41AC-A16E-D18FCFA2FF1D}" destId="{CE33C78F-D7D5-4813-93AF-B4DDF1D5F905}" srcOrd="0" destOrd="0" presId="urn:microsoft.com/office/officeart/2005/8/layout/hierarchy1"/>
    <dgm:cxn modelId="{AD4196D1-98AA-4C0F-B449-808534977FB5}" type="presParOf" srcId="{CE33C78F-D7D5-4813-93AF-B4DDF1D5F905}" destId="{17F69611-7473-4714-A929-089054414E61}" srcOrd="0" destOrd="0" presId="urn:microsoft.com/office/officeart/2005/8/layout/hierarchy1"/>
    <dgm:cxn modelId="{0BA5AFC7-967F-4860-87EF-3170596C69A0}" type="presParOf" srcId="{CE33C78F-D7D5-4813-93AF-B4DDF1D5F905}" destId="{0D4DC078-3FDC-4213-ADAC-F6724D0F9B4C}" srcOrd="1" destOrd="0" presId="urn:microsoft.com/office/officeart/2005/8/layout/hierarchy1"/>
    <dgm:cxn modelId="{C44C9F88-4FD9-425E-BB9A-462D987FD810}" type="presParOf" srcId="{DAA27FEB-B41A-41AC-A16E-D18FCFA2FF1D}" destId="{5EA44C80-DEC9-4458-92A3-7FACF00094F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B61296-39C5-4DC3-A3CA-CEB596F85909}">
      <dsp:nvSpPr>
        <dsp:cNvPr id="0" name=""/>
        <dsp:cNvSpPr/>
      </dsp:nvSpPr>
      <dsp:spPr>
        <a:xfrm>
          <a:off x="0" y="539511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09B96CF-08A4-44E2-A476-16D28B465482}">
      <dsp:nvSpPr>
        <dsp:cNvPr id="0" name=""/>
        <dsp:cNvSpPr/>
      </dsp:nvSpPr>
      <dsp:spPr>
        <a:xfrm>
          <a:off x="328612" y="851693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What do these data suggest about the ability to predict candidate performance using admission criteria?</a:t>
          </a:r>
        </a:p>
      </dsp:txBody>
      <dsp:txXfrm>
        <a:off x="383617" y="906698"/>
        <a:ext cx="2847502" cy="1768010"/>
      </dsp:txXfrm>
    </dsp:sp>
    <dsp:sp modelId="{E3287C6E-0951-4C4E-B73F-F49C9C4213AF}">
      <dsp:nvSpPr>
        <dsp:cNvPr id="0" name=""/>
        <dsp:cNvSpPr/>
      </dsp:nvSpPr>
      <dsp:spPr>
        <a:xfrm>
          <a:off x="3614737" y="539511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8147572-4B8C-4A8E-839D-F25FE31A4692}">
      <dsp:nvSpPr>
        <dsp:cNvPr id="0" name=""/>
        <dsp:cNvSpPr/>
      </dsp:nvSpPr>
      <dsp:spPr>
        <a:xfrm>
          <a:off x="3943350" y="851693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What do these data suggest about the ability to predict employability and performance as a teacher using performance assessments and licensing examinations in teacher preparation programs?</a:t>
          </a:r>
        </a:p>
      </dsp:txBody>
      <dsp:txXfrm>
        <a:off x="3998355" y="906698"/>
        <a:ext cx="2847502" cy="1768010"/>
      </dsp:txXfrm>
    </dsp:sp>
    <dsp:sp modelId="{17F69611-7473-4714-A929-089054414E61}">
      <dsp:nvSpPr>
        <dsp:cNvPr id="0" name=""/>
        <dsp:cNvSpPr/>
      </dsp:nvSpPr>
      <dsp:spPr>
        <a:xfrm>
          <a:off x="7229475" y="539511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D4DC078-3FDC-4213-ADAC-F6724D0F9B4C}">
      <dsp:nvSpPr>
        <dsp:cNvPr id="0" name=""/>
        <dsp:cNvSpPr/>
      </dsp:nvSpPr>
      <dsp:spPr>
        <a:xfrm>
          <a:off x="7558087" y="851693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What are the implications of these findings for establishing program policies regarding admission and program progression?</a:t>
          </a:r>
        </a:p>
      </dsp:txBody>
      <dsp:txXfrm>
        <a:off x="7613092" y="906698"/>
        <a:ext cx="2847502" cy="1768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A008CEB-6A2C-430C-97E5-30BBD69D17B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B5C6AB6F-17FC-4123-A2C4-92FF8529E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44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F7158AE-4464-4F4F-B1C5-E9156B19303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CDAC644-F475-48EA-B70B-ED59170D6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38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Brian introduces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07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24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Brian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77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87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67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25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Brian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02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Brian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14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Brian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679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074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Yufei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35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Yufei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486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Yufei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46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Yufei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51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Yufei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871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Yufei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664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Yufei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120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Yufei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4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Brian/Yufei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4918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Brian/Yufei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811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Brian/Yufei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281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AC644-F475-48EA-B70B-ED59170D648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053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8F45C-73D6-63FB-CD62-9A4697FC91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71450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1" i="0">
                <a:solidFill>
                  <a:srgbClr val="006A4D"/>
                </a:solidFill>
                <a:latin typeface="Trade Gothic Next Heavy" panose="020B0503040303020004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1EB4EF-F767-B6F8-4E81-412D2EA339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51125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F766D-8D05-A6BC-D56A-0C5EA0BB6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E0E2D-9E4E-1143-88EB-60ECA00F85EC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83DB0-AC48-5432-6095-8C0447B5F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E8066-000D-1458-CDE3-E9BD9F71B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AD48D3-B23E-AF47-B964-844E95F89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878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2924D-E88B-EA0D-42E1-C47DFDBA4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6922"/>
            <a:ext cx="10515600" cy="805986"/>
          </a:xfrm>
          <a:prstGeom prst="rect">
            <a:avLst/>
          </a:prstGeom>
        </p:spPr>
        <p:txBody>
          <a:bodyPr/>
          <a:lstStyle>
            <a:lvl1pPr algn="l">
              <a:defRPr b="1" i="0">
                <a:solidFill>
                  <a:srgbClr val="006A4D"/>
                </a:solidFill>
                <a:latin typeface="Trade Gothic Next Heavy" panose="020B05030403030200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5B63B-AF01-AF7C-BDAB-B1CD207D3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82907"/>
            <a:ext cx="10515600" cy="3269225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1pPr>
            <a:lvl2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2pPr>
            <a:lvl3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3pPr>
            <a:lvl4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4pPr>
            <a:lvl5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7817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C1642-CB3B-84CE-3372-0CBBCA567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5400" b="1" i="0">
                <a:solidFill>
                  <a:srgbClr val="006A4D"/>
                </a:solidFill>
                <a:latin typeface="Trade Gothic Next Heavy" panose="020B05030403030200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B55729-95A4-94AB-329D-F90D53166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47A9D0-087B-C0F0-D8D0-8452443358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E0E2D-9E4E-1143-88EB-60ECA00F85EC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169EA-96BE-9353-93DC-FF339B920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3DEF9-1DB8-B436-013C-872AF9F7E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AD48D3-B23E-AF47-B964-844E95F89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86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78162-12F5-41BC-9C28-CB44151AD6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E0E2D-9E4E-1143-88EB-60ECA00F85EC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FA712-F01A-DCE5-90C7-464553346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F80B7-7BE0-595B-2EBB-7DC27DEB2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AD48D3-B23E-AF47-B964-844E95F896F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8DB10BD-BF1B-6D0A-A0BF-08D149CA5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82907"/>
            <a:ext cx="5015948" cy="3269225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1pPr>
            <a:lvl2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2pPr>
            <a:lvl3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3pPr>
            <a:lvl4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4pPr>
            <a:lvl5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02F6C15-C929-6188-0CBD-3C5FDD2841A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02626" y="2982906"/>
            <a:ext cx="5015948" cy="3269225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1pPr>
            <a:lvl2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2pPr>
            <a:lvl3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3pPr>
            <a:lvl4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4pPr>
            <a:lvl5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ED5AC20-4860-ABCE-C7A3-312B31BC7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6922"/>
            <a:ext cx="10515600" cy="805986"/>
          </a:xfrm>
          <a:prstGeom prst="rect">
            <a:avLst/>
          </a:prstGeom>
        </p:spPr>
        <p:txBody>
          <a:bodyPr/>
          <a:lstStyle>
            <a:lvl1pPr algn="l">
              <a:defRPr b="1" i="0">
                <a:solidFill>
                  <a:srgbClr val="006A4D"/>
                </a:solidFill>
                <a:latin typeface="Trade Gothic Next Heavy" panose="020B05030403030200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477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6962D3-5AD8-93EF-B583-A43CBF63B0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E0E2D-9E4E-1143-88EB-60ECA00F85EC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8DDAF6-FC28-0124-B3DB-EAB5C2303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48939B-F271-8085-4C13-3F3478B24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AD48D3-B23E-AF47-B964-844E95F896F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BE70BA1-755B-91A8-C93F-3B572B5EE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82907"/>
            <a:ext cx="5015948" cy="3269225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1pPr>
            <a:lvl2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2pPr>
            <a:lvl3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3pPr>
            <a:lvl4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4pPr>
            <a:lvl5pPr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rade Gothic Next Cond" panose="020B05060403030200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D7A23A1A-1382-EC92-274B-227492CE6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6922"/>
            <a:ext cx="10515600" cy="805986"/>
          </a:xfrm>
          <a:prstGeom prst="rect">
            <a:avLst/>
          </a:prstGeom>
        </p:spPr>
        <p:txBody>
          <a:bodyPr/>
          <a:lstStyle>
            <a:lvl1pPr algn="l">
              <a:defRPr b="1" i="0">
                <a:solidFill>
                  <a:srgbClr val="006A4D"/>
                </a:solidFill>
                <a:latin typeface="Trade Gothic Next Heavy" panose="020B05030403030200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533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509D69-A674-3911-2F46-3616AFFF3A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E0E2D-9E4E-1143-88EB-60ECA00F85EC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95BFC8-2BDF-2DB7-AF95-7CCAD4617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4A5EDF-0A03-6984-D1AF-CB891AD6C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AD48D3-B23E-AF47-B964-844E95F896F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7BE0689-8DD5-47D4-4428-5A5CA1D66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6922"/>
            <a:ext cx="10515600" cy="805986"/>
          </a:xfrm>
          <a:prstGeom prst="rect">
            <a:avLst/>
          </a:prstGeom>
        </p:spPr>
        <p:txBody>
          <a:bodyPr/>
          <a:lstStyle>
            <a:lvl1pPr algn="l">
              <a:defRPr b="1" i="0">
                <a:solidFill>
                  <a:srgbClr val="006A4D"/>
                </a:solidFill>
                <a:latin typeface="Trade Gothic Next Heavy" panose="020B05030403030200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5196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44653039-6060-5BFE-0496-99204A453FA1}"/>
              </a:ext>
            </a:extLst>
          </p:cNvPr>
          <p:cNvSpPr/>
          <p:nvPr userDrawn="1"/>
        </p:nvSpPr>
        <p:spPr>
          <a:xfrm>
            <a:off x="438921" y="358363"/>
            <a:ext cx="11314158" cy="6141274"/>
          </a:xfrm>
          <a:prstGeom prst="rect">
            <a:avLst/>
          </a:prstGeom>
          <a:noFill/>
          <a:ln>
            <a:solidFill>
              <a:srgbClr val="69BE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9EC0B625-3EA5-BA3F-EF0F-830D7FB6E08E}"/>
              </a:ext>
            </a:extLst>
          </p:cNvPr>
          <p:cNvSpPr/>
          <p:nvPr userDrawn="1"/>
        </p:nvSpPr>
        <p:spPr>
          <a:xfrm>
            <a:off x="0" y="1"/>
            <a:ext cx="8686800" cy="2097156"/>
          </a:xfrm>
          <a:custGeom>
            <a:avLst/>
            <a:gdLst>
              <a:gd name="connsiteX0" fmla="*/ 0 w 9267024"/>
              <a:gd name="connsiteY0" fmla="*/ 0 h 2466390"/>
              <a:gd name="connsiteX1" fmla="*/ 9267024 w 9267024"/>
              <a:gd name="connsiteY1" fmla="*/ 0 h 2466390"/>
              <a:gd name="connsiteX2" fmla="*/ 0 w 9267024"/>
              <a:gd name="connsiteY2" fmla="*/ 2466390 h 2466390"/>
              <a:gd name="connsiteX3" fmla="*/ 0 w 9267024"/>
              <a:gd name="connsiteY3" fmla="*/ 0 h 246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67024" h="2466390">
                <a:moveTo>
                  <a:pt x="0" y="0"/>
                </a:moveTo>
                <a:lnTo>
                  <a:pt x="9267024" y="0"/>
                </a:lnTo>
                <a:lnTo>
                  <a:pt x="0" y="2466390"/>
                </a:lnTo>
                <a:lnTo>
                  <a:pt x="0" y="0"/>
                </a:lnTo>
                <a:close/>
              </a:path>
            </a:pathLst>
          </a:custGeom>
          <a:solidFill>
            <a:srgbClr val="006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5671E5-F5A2-1BCD-F0A8-0D680A80E84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438921" y="358363"/>
            <a:ext cx="3019896" cy="745949"/>
          </a:xfrm>
          <a:prstGeom prst="rect">
            <a:avLst/>
          </a:prstGeom>
        </p:spPr>
      </p:pic>
      <p:sp>
        <p:nvSpPr>
          <p:cNvPr id="52" name="Freeform 51">
            <a:extLst>
              <a:ext uri="{FF2B5EF4-FFF2-40B4-BE49-F238E27FC236}">
                <a16:creationId xmlns:a16="http://schemas.microsoft.com/office/drawing/2014/main" id="{4A454637-B233-48A4-1070-35A7FE6C4101}"/>
              </a:ext>
            </a:extLst>
          </p:cNvPr>
          <p:cNvSpPr/>
          <p:nvPr userDrawn="1"/>
        </p:nvSpPr>
        <p:spPr>
          <a:xfrm rot="10800000">
            <a:off x="8010938" y="5645425"/>
            <a:ext cx="4181061" cy="1212573"/>
          </a:xfrm>
          <a:custGeom>
            <a:avLst/>
            <a:gdLst>
              <a:gd name="connsiteX0" fmla="*/ 0 w 9267024"/>
              <a:gd name="connsiteY0" fmla="*/ 0 h 2466390"/>
              <a:gd name="connsiteX1" fmla="*/ 9267024 w 9267024"/>
              <a:gd name="connsiteY1" fmla="*/ 0 h 2466390"/>
              <a:gd name="connsiteX2" fmla="*/ 0 w 9267024"/>
              <a:gd name="connsiteY2" fmla="*/ 2466390 h 2466390"/>
              <a:gd name="connsiteX3" fmla="*/ 0 w 9267024"/>
              <a:gd name="connsiteY3" fmla="*/ 0 h 246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67024" h="2466390">
                <a:moveTo>
                  <a:pt x="0" y="0"/>
                </a:moveTo>
                <a:lnTo>
                  <a:pt x="9267024" y="0"/>
                </a:lnTo>
                <a:lnTo>
                  <a:pt x="0" y="2466390"/>
                </a:lnTo>
                <a:lnTo>
                  <a:pt x="0" y="0"/>
                </a:lnTo>
                <a:close/>
              </a:path>
            </a:pathLst>
          </a:custGeom>
          <a:solidFill>
            <a:srgbClr val="006A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7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b.yusko@csuohio.edu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y.guo12@csuohio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2">
            <a:extLst>
              <a:ext uri="{FF2B5EF4-FFF2-40B4-BE49-F238E27FC236}">
                <a16:creationId xmlns:a16="http://schemas.microsoft.com/office/drawing/2014/main" id="{68242935-280E-6DD8-62EE-3792E0B2EB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8750" y="5099664"/>
            <a:ext cx="9144000" cy="843631"/>
          </a:xfrm>
        </p:spPr>
        <p:txBody>
          <a:bodyPr lIns="91440" tIns="45720" rIns="91440" bIns="45720" anchor="t"/>
          <a:lstStyle/>
          <a:p>
            <a:r>
              <a:rPr lang="en-US" sz="1800">
                <a:latin typeface="Trade Gothic Next Cond"/>
              </a:rPr>
              <a:t>Brian Yusko, Associate Professor, b.yusko@csuohio.edu</a:t>
            </a:r>
          </a:p>
          <a:p>
            <a:r>
              <a:rPr lang="en-US" sz="1800">
                <a:latin typeface="Trade Gothic Next Cond"/>
              </a:rPr>
              <a:t>Yufei Guo, Phd Student, y.guo12@vikes.csuohio.edu</a:t>
            </a:r>
            <a:endParaRPr lang="en-US" sz="1800"/>
          </a:p>
          <a:p>
            <a:r>
              <a:rPr lang="en-US">
                <a:latin typeface="Trade Gothic Next Cond"/>
              </a:rPr>
              <a:t>10/09/26</a:t>
            </a:r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89613EF2-A168-23AA-DAF8-98C6AB227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1553" y="1988332"/>
            <a:ext cx="11159289" cy="2883902"/>
          </a:xfrm>
        </p:spPr>
        <p:txBody>
          <a:bodyPr lIns="91440" tIns="45720" rIns="91440" bIns="45720" anchor="b"/>
          <a:lstStyle/>
          <a:p>
            <a:r>
              <a:rPr lang="en-US" sz="4800" err="1">
                <a:latin typeface="Trade Gothic Next Heavy"/>
              </a:rPr>
              <a:t>Strenthening</a:t>
            </a:r>
            <a:r>
              <a:rPr lang="en-US" sz="4800">
                <a:latin typeface="Trade Gothic Next Heavy"/>
              </a:rPr>
              <a:t> Ohio Teachers' Pipeline: Using Longitudinal Data to Predict Teacher Candidate Success and Inform Program Improvement</a:t>
            </a:r>
          </a:p>
        </p:txBody>
      </p:sp>
    </p:spTree>
    <p:extLst>
      <p:ext uri="{BB962C8B-B14F-4D97-AF65-F5344CB8AC3E}">
        <p14:creationId xmlns:p14="http://schemas.microsoft.com/office/powerpoint/2010/main" val="227364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47724-EA4E-7411-369F-5539A1D59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5926" y="3303450"/>
            <a:ext cx="9144000" cy="2387600"/>
          </a:xfrm>
        </p:spPr>
        <p:txBody>
          <a:bodyPr lIns="91440" tIns="45720" rIns="91440" bIns="45720" anchor="b"/>
          <a:lstStyle/>
          <a:p>
            <a:r>
              <a:rPr lang="en-US" sz="4800">
                <a:latin typeface="Trade Gothic Next Heavy"/>
              </a:rPr>
              <a:t>To what extent do admission criteria predict teacher candidates’ successful progression through an educator preparation program?</a:t>
            </a:r>
          </a:p>
        </p:txBody>
      </p:sp>
    </p:spTree>
    <p:extLst>
      <p:ext uri="{BB962C8B-B14F-4D97-AF65-F5344CB8AC3E}">
        <p14:creationId xmlns:p14="http://schemas.microsoft.com/office/powerpoint/2010/main" val="3998712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BCFD1-CE63-9F83-D5E8-51E08E22E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>
                <a:latin typeface="Trade Gothic Next Heavy"/>
              </a:rPr>
              <a:t>Teacher Workforce Challenges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9865C-6819-54C2-AA62-014AE6AC9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>
                <a:latin typeface="Trade Gothic Next Cond"/>
              </a:rPr>
              <a:t>State of Ohio Trends (Title II)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 b="1">
                <a:latin typeface="Trade Gothic Next Cond"/>
              </a:rPr>
              <a:t>~880,000 completers in 2010–2011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 b="1">
                <a:latin typeface="Trade Gothic Next Cond"/>
              </a:rPr>
              <a:t>~591,000 candidates in 2020–2021.</a:t>
            </a:r>
          </a:p>
          <a:p>
            <a:r>
              <a:rPr lang="en-US">
                <a:latin typeface="Trade Gothic Next Cond"/>
              </a:rPr>
              <a:t>CSU Admission Trends</a:t>
            </a:r>
          </a:p>
          <a:p>
            <a:endParaRPr lang="en-US"/>
          </a:p>
          <a:p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B8F59CE-0936-5EF9-3F18-CF80D56370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265478"/>
              </p:ext>
            </p:extLst>
          </p:nvPr>
        </p:nvGraphicFramePr>
        <p:xfrm>
          <a:off x="6197987" y="315060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39616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18372-8AD4-09C4-C57B-1CBEC8465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Cleveland State Admission Criteria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A1F26-A92D-B39C-A752-903515189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Prerequisite Credits - Minimum of 30 credits in college-level courses</a:t>
            </a:r>
          </a:p>
          <a:p>
            <a:r>
              <a:rPr lang="en-US"/>
              <a:t>GPA – 2.75 overall undergraduate or transfer GPA at the time of acceptance into the teacher preparation program</a:t>
            </a:r>
          </a:p>
          <a:p>
            <a:r>
              <a:rPr lang="en-US"/>
              <a:t>Proficiency in math and English at the college level</a:t>
            </a:r>
          </a:p>
          <a:p>
            <a:pPr lvl="1"/>
            <a:r>
              <a:rPr lang="en-US"/>
              <a:t>Composite ACT score of 20 OR</a:t>
            </a:r>
          </a:p>
          <a:p>
            <a:pPr lvl="1"/>
            <a:r>
              <a:rPr lang="en-US"/>
              <a:t>B- or better in a college level Math and English course OR</a:t>
            </a:r>
          </a:p>
          <a:p>
            <a:pPr lvl="1"/>
            <a:r>
              <a:rPr lang="en-US"/>
              <a:t>ACT </a:t>
            </a:r>
            <a:r>
              <a:rPr lang="en-US" err="1"/>
              <a:t>subscores</a:t>
            </a:r>
            <a:r>
              <a:rPr lang="en-US"/>
              <a:t> of 18 or better in Math and English/Reading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85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8A4CE-1783-269E-7D15-68C3B02D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6922"/>
            <a:ext cx="10515600" cy="805986"/>
          </a:xfrm>
        </p:spPr>
        <p:txBody>
          <a:bodyPr>
            <a:normAutofit/>
          </a:bodyPr>
          <a:lstStyle/>
          <a:p>
            <a:r>
              <a:rPr lang="en-US"/>
              <a:t>Theoretical Framework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5CCE9E-41EF-6C8C-5B2F-9F7A10219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991804"/>
            <a:ext cx="10515600" cy="32514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7670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08CC2-C707-C7A6-58F7-AE033D885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 Phase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F6626-79D7-2E94-A9BF-2B65D52D09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Admission to Program Completion</a:t>
            </a:r>
          </a:p>
        </p:txBody>
      </p:sp>
    </p:spTree>
    <p:extLst>
      <p:ext uri="{BB962C8B-B14F-4D97-AF65-F5344CB8AC3E}">
        <p14:creationId xmlns:p14="http://schemas.microsoft.com/office/powerpoint/2010/main" val="1368978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B98CE-F401-E87E-0917-2B854E4F5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>
                <a:latin typeface="Trade Gothic Next Heavy"/>
              </a:rPr>
              <a:t>Freeman et al (1989)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4C884-0D7C-545C-7697-3E0430E82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>
                <a:latin typeface="Trade Gothic Next Cond"/>
              </a:rPr>
              <a:t>Comparison of students admitted to teacher preparation under two sets of admission standards</a:t>
            </a:r>
          </a:p>
          <a:p>
            <a:r>
              <a:rPr lang="en-US">
                <a:latin typeface="Trade Gothic Next Cond"/>
              </a:rPr>
              <a:t>Elevated admission standards yielded an academically stronger candidate profile.</a:t>
            </a:r>
            <a:endParaRPr lang="en-US"/>
          </a:p>
          <a:p>
            <a:r>
              <a:rPr lang="en-US">
                <a:latin typeface="Trade Gothic Next Cond"/>
              </a:rPr>
              <a:t>Entering students outperformed their predecessors on most achievement measures.</a:t>
            </a:r>
          </a:p>
          <a:p>
            <a:r>
              <a:rPr lang="en-US">
                <a:latin typeface="Trade Gothic Next Cond"/>
              </a:rPr>
              <a:t>Candidates admitted under elevated standards expressed similar commitment to teaching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03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9819-43CE-DF45-D753-D43727A33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>
                <a:latin typeface="Trade Gothic Next Heavy"/>
              </a:rPr>
              <a:t>Garza et al (2016)</a:t>
            </a:r>
            <a:br>
              <a:rPr lang="en-US">
                <a:latin typeface="Trade Gothic Next Heavy"/>
              </a:rPr>
            </a:br>
            <a:endParaRPr lang="en-US">
              <a:latin typeface="Trade Gothic Next Heavy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A7F27-FCD0-69DC-2C84-3D9E30EC6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>
                <a:latin typeface="Trade Gothic Next Cond"/>
              </a:rPr>
              <a:t>Multiple regression using Nelson Denny Reading Assessment, Entrance GPA, and basic skills assessments to predict candidate success as measured by final GPA</a:t>
            </a:r>
          </a:p>
          <a:p>
            <a:r>
              <a:rPr lang="en-US">
                <a:latin typeface="Trade Gothic Next Cond"/>
              </a:rPr>
              <a:t>Combined results accounted for a significant amount of teacher candidate success</a:t>
            </a:r>
          </a:p>
          <a:p>
            <a:r>
              <a:rPr lang="en-US">
                <a:latin typeface="Trade Gothic Next Cond"/>
              </a:rPr>
              <a:t>Admission GPA is the only statistically significant variable</a:t>
            </a:r>
          </a:p>
          <a:p>
            <a:r>
              <a:rPr lang="en-US">
                <a:latin typeface="Trade Gothic Next Cond"/>
              </a:rPr>
              <a:t>Dependent variable (Final GPA) may not fully reflect teacher performance as measured by performance assessments such as CPAST or edTPA</a:t>
            </a:r>
          </a:p>
        </p:txBody>
      </p:sp>
    </p:spTree>
    <p:extLst>
      <p:ext uri="{BB962C8B-B14F-4D97-AF65-F5344CB8AC3E}">
        <p14:creationId xmlns:p14="http://schemas.microsoft.com/office/powerpoint/2010/main" val="389526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ABBE7-4009-97D5-D913-BF2FBEC8D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>
                <a:latin typeface="Trade Gothic Next Heavy"/>
              </a:rPr>
              <a:t>Casey, C &amp; Childs, R (2011)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9ECB1-D3C3-BFC2-226F-D1A633F3C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 b="0">
                <a:latin typeface="Trade Gothic Next Cond"/>
              </a:rPr>
              <a:t>Empirical study comparing how a written profile and undergraduate GPA predict with the independent teaching preparedness.</a:t>
            </a:r>
          </a:p>
          <a:p>
            <a:r>
              <a:rPr lang="en-US" b="0">
                <a:latin typeface="Trade Gothic Next Cond"/>
              </a:rPr>
              <a:t>Written profiles did not significantly correlate with subsequent practice teaching success. </a:t>
            </a:r>
            <a:endParaRPr lang="en-US">
              <a:latin typeface="Trade Gothic Next Cond"/>
            </a:endParaRPr>
          </a:p>
          <a:p>
            <a:r>
              <a:rPr lang="en-US" b="0">
                <a:latin typeface="Trade Gothic Next Cond"/>
              </a:rPr>
              <a:t>Entering GPAs predicted a small variance (5% to 12%) in how instructors rated student preparedness in critical thinking and instructional technology skills.</a:t>
            </a:r>
            <a:endParaRPr lang="en-US">
              <a:latin typeface="Trade Gothic Next Cond"/>
            </a:endParaRPr>
          </a:p>
        </p:txBody>
      </p:sp>
    </p:spTree>
    <p:extLst>
      <p:ext uri="{BB962C8B-B14F-4D97-AF65-F5344CB8AC3E}">
        <p14:creationId xmlns:p14="http://schemas.microsoft.com/office/powerpoint/2010/main" val="3999240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E61A2-9FF4-49E4-7168-27DE3EBDB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538E5-F89F-2E9A-2690-399FB143F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Second Phase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6BB59A-F7F2-6A14-595C-6A98845BEC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Program Performance at Completion to Performance during Induction</a:t>
            </a:r>
          </a:p>
        </p:txBody>
      </p:sp>
    </p:spTree>
    <p:extLst>
      <p:ext uri="{BB962C8B-B14F-4D97-AF65-F5344CB8AC3E}">
        <p14:creationId xmlns:p14="http://schemas.microsoft.com/office/powerpoint/2010/main" val="746139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44332-811E-B7D7-5C12-DA50EEFD5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77E53-694B-F1C8-2763-A55060787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D’Agostino (2009)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37C62-6E4B-9107-E997-81B5E2E6D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Meta-analysis comparing teacher tests and GPA as predictors of teaching performance. Focused on measures at conclusion of programs and looked at performance in the field as measured by a range of outcome measures</a:t>
            </a:r>
          </a:p>
          <a:p>
            <a:pPr lvl="1"/>
            <a:r>
              <a:rPr lang="en-US"/>
              <a:t>GPA yielded larger effects than any type of teacher test.</a:t>
            </a:r>
          </a:p>
          <a:p>
            <a:pPr lvl="1"/>
            <a:r>
              <a:rPr lang="en-US"/>
              <a:t>Average weighted GPA effect size (.25) compared to content and professional knowledge tests (.17 for both)</a:t>
            </a:r>
          </a:p>
          <a:p>
            <a:pPr lvl="1"/>
            <a:r>
              <a:rPr lang="en-US"/>
              <a:t>What about admission?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233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67BD4-2589-8072-E34D-D9684C0DA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1B9D9-0C93-3675-F1A6-BC0BD9D4B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Henry et al. (2013)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861DC-1370-AF8B-4728-CF2CDD1A2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 b="0">
                <a:latin typeface="Trade Gothic Next Cond"/>
              </a:rPr>
              <a:t>Existing teacher-candidate assessments do not necessarily demonstrate strong predictive validity for later teacher effectiveness.</a:t>
            </a:r>
          </a:p>
          <a:p>
            <a:r>
              <a:rPr lang="en-US" b="0">
                <a:latin typeface="Trade Gothic Next Cond"/>
              </a:rPr>
              <a:t>Candidates' GPA during their teacher preparation program was positively associated with their students' later mathematics achievement gains.</a:t>
            </a:r>
          </a:p>
          <a:p>
            <a:r>
              <a:rPr lang="en-US" b="0">
                <a:latin typeface="Trade Gothic Next Cond"/>
              </a:rPr>
              <a:t>Need for better instruments to measure teachers’ progress</a:t>
            </a:r>
          </a:p>
          <a:p>
            <a:endParaRPr lang="en-US"/>
          </a:p>
          <a:p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15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21389-A1D5-4377-6CD0-1FAD5B4FC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8C40D-711C-4561-353E-BE317878C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Third Phase (Future Research)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A7967-E914-0367-FBF6-BE560FF79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Performance during Induction to Retention in the Profession</a:t>
            </a:r>
          </a:p>
        </p:txBody>
      </p:sp>
    </p:spTree>
    <p:extLst>
      <p:ext uri="{BB962C8B-B14F-4D97-AF65-F5344CB8AC3E}">
        <p14:creationId xmlns:p14="http://schemas.microsoft.com/office/powerpoint/2010/main" val="3983848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629A103-E711-6D18-048A-53BF28F460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5490899"/>
              </p:ext>
            </p:extLst>
          </p:nvPr>
        </p:nvGraphicFramePr>
        <p:xfrm>
          <a:off x="838200" y="2982913"/>
          <a:ext cx="5016500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6500">
                  <a:extLst>
                    <a:ext uri="{9D8B030D-6E8A-4147-A177-3AD203B41FA5}">
                      <a16:colId xmlns:a16="http://schemas.microsoft.com/office/drawing/2014/main" val="1778161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Previous Findings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51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Higher academic standards at admission standards yield higher academic achievement at the end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688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Admission GPA is a significant predictor of final academic achievement – better than tests or essays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08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Inconsistent evidence about the link between GPA and performance measures at program completion and during induction – challenge of getting sufficient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501601"/>
                  </a:ext>
                </a:extLst>
              </a:tr>
            </a:tbl>
          </a:graphicData>
        </a:graphic>
      </p:graphicFrame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92A4208-BCA6-13B0-3D2C-173F2E9628F6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2310524761"/>
              </p:ext>
            </p:extLst>
          </p:nvPr>
        </p:nvGraphicFramePr>
        <p:xfrm>
          <a:off x="6102350" y="2982913"/>
          <a:ext cx="5016500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6500">
                  <a:extLst>
                    <a:ext uri="{9D8B030D-6E8A-4147-A177-3AD203B41FA5}">
                      <a16:colId xmlns:a16="http://schemas.microsoft.com/office/drawing/2014/main" val="4202446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Questions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64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What outcome measures matter? Academic performance or performance assessment measures?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798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Are there other criteria that would predict success in the program and/or the profession?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6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How can we get individual level teacher performance or student learning data?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44105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D9A7FFE-E23A-E43D-2BAB-7199CEAD0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Research Summary</a:t>
            </a:r>
          </a:p>
        </p:txBody>
      </p:sp>
    </p:spTree>
    <p:extLst>
      <p:ext uri="{BB962C8B-B14F-4D97-AF65-F5344CB8AC3E}">
        <p14:creationId xmlns:p14="http://schemas.microsoft.com/office/powerpoint/2010/main" val="2891440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53CEA-0B14-A6BD-DF40-12B95D86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57664-3222-47BC-2374-FD5796B59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6078"/>
            <a:ext cx="10515600" cy="3486054"/>
          </a:xfrm>
        </p:spPr>
        <p:txBody>
          <a:bodyPr lIns="91440" tIns="45720" rIns="91440" bIns="45720" anchor="t"/>
          <a:lstStyle/>
          <a:p>
            <a:r>
              <a:rPr lang="en-US">
                <a:latin typeface="Trade Gothic Next Cond"/>
              </a:rPr>
              <a:t>685 EPP completers in a public Northeast Ohio University between 2020 and 2025: </a:t>
            </a:r>
          </a:p>
          <a:p>
            <a:pPr lvl="1"/>
            <a:r>
              <a:rPr lang="en-US">
                <a:latin typeface="Trade Gothic Next Cond"/>
              </a:rPr>
              <a:t>24-25 – 121</a:t>
            </a:r>
          </a:p>
          <a:p>
            <a:pPr lvl="1"/>
            <a:r>
              <a:rPr lang="en-US">
                <a:latin typeface="Trade Gothic Next Cond"/>
              </a:rPr>
              <a:t>23-24 – 105</a:t>
            </a:r>
          </a:p>
          <a:p>
            <a:pPr lvl="1"/>
            <a:r>
              <a:rPr lang="en-US">
                <a:latin typeface="Trade Gothic Next Cond"/>
              </a:rPr>
              <a:t>22-23 – 130</a:t>
            </a:r>
          </a:p>
          <a:p>
            <a:pPr lvl="1"/>
            <a:r>
              <a:rPr lang="en-US">
                <a:latin typeface="Trade Gothic Next Cond"/>
              </a:rPr>
              <a:t>21-22 – 145</a:t>
            </a:r>
          </a:p>
          <a:p>
            <a:pPr lvl="1"/>
            <a:r>
              <a:rPr lang="en-US">
                <a:latin typeface="Trade Gothic Next Cond"/>
              </a:rPr>
              <a:t>20-21 – 184 </a:t>
            </a:r>
          </a:p>
          <a:p>
            <a:r>
              <a:rPr lang="en-US">
                <a:latin typeface="Trade Gothic Next Cond"/>
              </a:rPr>
              <a:t>Initial licensure programs (primary, middle, and secondary regular education, intervention specialists, multi-age programs in foreign language and music)</a:t>
            </a:r>
          </a:p>
        </p:txBody>
      </p:sp>
    </p:spTree>
    <p:extLst>
      <p:ext uri="{BB962C8B-B14F-4D97-AF65-F5344CB8AC3E}">
        <p14:creationId xmlns:p14="http://schemas.microsoft.com/office/powerpoint/2010/main" val="907034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70D49-548B-8C7A-164D-DBBEDA15A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4DFD3-ACC4-16D8-C30D-3154206FC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9D02B-BB61-ECCE-104B-4A2DCC237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6078"/>
            <a:ext cx="10515600" cy="3486054"/>
          </a:xfrm>
        </p:spPr>
        <p:txBody>
          <a:bodyPr lIns="91440" tIns="45720" rIns="91440" bIns="45720" anchor="t"/>
          <a:lstStyle/>
          <a:p>
            <a:r>
              <a:rPr lang="en-US">
                <a:latin typeface="Trade Gothic Next Cond"/>
              </a:rPr>
              <a:t>Longitudinal Data for Each Completer:</a:t>
            </a:r>
          </a:p>
          <a:p>
            <a:pPr lvl="1"/>
            <a:r>
              <a:rPr lang="en-US">
                <a:latin typeface="Trade Gothic Next Cond"/>
              </a:rPr>
              <a:t>Demographic Information</a:t>
            </a:r>
          </a:p>
          <a:p>
            <a:pPr lvl="1"/>
            <a:r>
              <a:rPr lang="en-US">
                <a:latin typeface="Trade Gothic Next Cond"/>
              </a:rPr>
              <a:t>Admission criteria (Admission GPA, ACT test scores for some)</a:t>
            </a:r>
          </a:p>
          <a:p>
            <a:pPr lvl="1"/>
            <a:r>
              <a:rPr lang="en-US">
                <a:latin typeface="Trade Gothic Next Cond"/>
              </a:rPr>
              <a:t>Final measures of performance (Final GPA, overall edTPA score, final CPAST average, overall OAE test score average)</a:t>
            </a:r>
          </a:p>
          <a:p>
            <a:pPr lvl="1"/>
            <a:r>
              <a:rPr lang="en-US">
                <a:latin typeface="Trade Gothic Next Cond"/>
              </a:rPr>
              <a:t>Licensure status</a:t>
            </a:r>
          </a:p>
          <a:p>
            <a:pPr lvl="1"/>
            <a:r>
              <a:rPr lang="en-US">
                <a:latin typeface="Trade Gothic Next Cond"/>
              </a:rPr>
              <a:t>Employment and Resident Educator status per EMIS for 4 years</a:t>
            </a:r>
          </a:p>
          <a:p>
            <a:r>
              <a:rPr lang="en-US">
                <a:latin typeface="Trade Gothic Next Cond"/>
              </a:rPr>
              <a:t>Of the 685 completers, 266 had a complete data set of demographics, admission criteria, and final performance measures</a:t>
            </a:r>
          </a:p>
          <a:p>
            <a:endParaRPr lang="en-US">
              <a:latin typeface="Trade Gothic Next Cond"/>
            </a:endParaRPr>
          </a:p>
        </p:txBody>
      </p:sp>
    </p:spTree>
    <p:extLst>
      <p:ext uri="{BB962C8B-B14F-4D97-AF65-F5344CB8AC3E}">
        <p14:creationId xmlns:p14="http://schemas.microsoft.com/office/powerpoint/2010/main" val="1892937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6A3BD-A2A2-DB75-B56B-7008B7EA9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8F0AA-1513-2D5C-4BBE-D97C5FBBE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– Descriptive Statistics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429CA49-64EF-5037-F161-C8B95F3ADD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4765967"/>
              </p:ext>
            </p:extLst>
          </p:nvPr>
        </p:nvGraphicFramePr>
        <p:xfrm>
          <a:off x="838200" y="2982913"/>
          <a:ext cx="105156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3193068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43976908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33414993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4219884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17053361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292708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Admission GPA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Final GPA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Final CPAST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edTPA Overall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OAE Overall Average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258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Mean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42.86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235.09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4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Standard Deviation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24.28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44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2.5-4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2.44-4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1.57-3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29-56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164-287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488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3347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D70F8-B0B1-15EC-BD6E-ED8E3FCDB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Correlations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8B524B5-FD84-377D-DF0D-D74AE6BFB2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0489448"/>
              </p:ext>
            </p:extLst>
          </p:nvPr>
        </p:nvGraphicFramePr>
        <p:xfrm>
          <a:off x="838200" y="2982908"/>
          <a:ext cx="8763000" cy="31892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0500">
                  <a:extLst>
                    <a:ext uri="{9D8B030D-6E8A-4147-A177-3AD203B41FA5}">
                      <a16:colId xmlns:a16="http://schemas.microsoft.com/office/drawing/2014/main" val="3458685488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379191102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3551353943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701873376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1353815245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1267465111"/>
                    </a:ext>
                  </a:extLst>
                </a:gridCol>
              </a:tblGrid>
              <a:tr h="6294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Admit GPA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Final GPA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CPAST - ST - 15wk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edTPA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OAE Average</a:t>
                      </a:r>
                      <a:endParaRPr lang="en-US" sz="20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49213259"/>
                  </a:ext>
                </a:extLst>
              </a:tr>
              <a:tr h="6294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Admit GPA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1.00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69484458"/>
                  </a:ext>
                </a:extLst>
              </a:tr>
              <a:tr h="33571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Final GPA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0.61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1.00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39670947"/>
                  </a:ext>
                </a:extLst>
              </a:tr>
              <a:tr h="6294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CPAST - ST - 15wk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-0.03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-0.10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5540585"/>
                  </a:ext>
                </a:extLst>
              </a:tr>
              <a:tr h="33571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edTPA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0.24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0.28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-0.03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85947331"/>
                  </a:ext>
                </a:extLst>
              </a:tr>
              <a:tr h="6294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OAE Average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0.29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0.40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-0.02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0.23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37088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1910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E197E3E-7D38-8018-9A65-7A7E4874AF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9505074"/>
              </p:ext>
            </p:extLst>
          </p:nvPr>
        </p:nvGraphicFramePr>
        <p:xfrm>
          <a:off x="2155657" y="1532522"/>
          <a:ext cx="7880685" cy="4603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575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25A86-7798-A204-DC3D-9C8A5F64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Linear Regression using Excel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63DB7-23CD-EE30-019C-2CDA116A7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 sz="2400">
                <a:latin typeface="Trade Gothic Next Cond"/>
              </a:rPr>
              <a:t>Admission GPA significantly predicted final GPA, F (1, 345)=170.77, p&lt;.001, explaining 33% of the variance in final GPA (R² =.33)</a:t>
            </a:r>
          </a:p>
          <a:p>
            <a:r>
              <a:rPr lang="en-US" sz="2400">
                <a:latin typeface="Trade Gothic Next Cond"/>
              </a:rPr>
              <a:t>Admission GPA significantly predicted OAE scores, F (1, 345) =36.66, p&lt;.001</a:t>
            </a:r>
          </a:p>
          <a:p>
            <a:r>
              <a:rPr lang="en-US" sz="2400">
                <a:latin typeface="Trade Gothic Next Cond"/>
              </a:rPr>
              <a:t>Admission GPA did not significantly predict CPAST scores, F (1, 341)=0.22, p=.64</a:t>
            </a:r>
          </a:p>
          <a:p>
            <a:r>
              <a:rPr lang="en-US" sz="2400">
                <a:latin typeface="Trade Gothic Next Cond"/>
              </a:rPr>
              <a:t>The regression model was not statistically significant and explained virtually none of the variance in CPAST scores (R²=.001; B=0.03, SE=0.06, t=0.46, p=.64). This conflicts slightly with the prediction of edTPA scores, F(1, 266) =15.73, p&lt;.001, although the model explained only 5% of the variance in edTPA scores (R²=.05; B=0.018, SE=0.004, t=3.97, p&lt;.001).</a:t>
            </a:r>
          </a:p>
        </p:txBody>
      </p:sp>
    </p:spTree>
    <p:extLst>
      <p:ext uri="{BB962C8B-B14F-4D97-AF65-F5344CB8AC3E}">
        <p14:creationId xmlns:p14="http://schemas.microsoft.com/office/powerpoint/2010/main" val="4273569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FF9A9-343C-7FB1-4AE1-F586C86FB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499B0-3CAE-F790-E1B4-A9F040BD6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Linear Regression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C26DE-68CE-D7CE-2158-4F95CEF47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 b="0">
                <a:latin typeface="Trade Gothic Next Cond"/>
              </a:rPr>
              <a:t>Final GPA = 2.13 + 0.45(Admit GPA)</a:t>
            </a:r>
          </a:p>
          <a:p>
            <a:r>
              <a:rPr lang="en-US" b="0">
                <a:latin typeface="Trade Gothic Next Cond"/>
              </a:rPr>
              <a:t>CPAST=3.35 + 0.03(Admission GPA)</a:t>
            </a:r>
          </a:p>
          <a:p>
            <a:r>
              <a:rPr lang="en-US" b="0">
                <a:latin typeface="Trade Gothic Next Cond"/>
              </a:rPr>
              <a:t>edTPA = 2.65 + 0.02(Admission GPA)</a:t>
            </a:r>
          </a:p>
          <a:p>
            <a:r>
              <a:rPr lang="en-US" b="0">
                <a:latin typeface="Trade Gothic Next Cond"/>
              </a:rPr>
              <a:t>OAE = 2.26 + 0.004(Admission GPA)</a:t>
            </a:r>
          </a:p>
          <a:p>
            <a:endParaRPr lang="en-US">
              <a:highlight>
                <a:srgbClr val="FFFFFF"/>
              </a:highlight>
              <a:latin typeface="Aptos"/>
            </a:endParaRPr>
          </a:p>
          <a:p>
            <a:endParaRPr lang="en-US">
              <a:latin typeface="Trade Gothic Next Cond"/>
            </a:endParaRPr>
          </a:p>
          <a:p>
            <a:endParaRPr lang="en-US"/>
          </a:p>
          <a:p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78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C0CFE4B-069D-AA85-352F-9B0EDD5C4E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4418582"/>
              </p:ext>
            </p:extLst>
          </p:nvPr>
        </p:nvGraphicFramePr>
        <p:xfrm>
          <a:off x="838202" y="3192978"/>
          <a:ext cx="10515598" cy="1981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36168">
                  <a:extLst>
                    <a:ext uri="{9D8B030D-6E8A-4147-A177-3AD203B41FA5}">
                      <a16:colId xmlns:a16="http://schemas.microsoft.com/office/drawing/2014/main" val="2533178329"/>
                    </a:ext>
                  </a:extLst>
                </a:gridCol>
                <a:gridCol w="1268490">
                  <a:extLst>
                    <a:ext uri="{9D8B030D-6E8A-4147-A177-3AD203B41FA5}">
                      <a16:colId xmlns:a16="http://schemas.microsoft.com/office/drawing/2014/main" val="1088806886"/>
                    </a:ext>
                  </a:extLst>
                </a:gridCol>
                <a:gridCol w="1268490">
                  <a:extLst>
                    <a:ext uri="{9D8B030D-6E8A-4147-A177-3AD203B41FA5}">
                      <a16:colId xmlns:a16="http://schemas.microsoft.com/office/drawing/2014/main" val="4149700052"/>
                    </a:ext>
                  </a:extLst>
                </a:gridCol>
                <a:gridCol w="1268490">
                  <a:extLst>
                    <a:ext uri="{9D8B030D-6E8A-4147-A177-3AD203B41FA5}">
                      <a16:colId xmlns:a16="http://schemas.microsoft.com/office/drawing/2014/main" val="4155559321"/>
                    </a:ext>
                  </a:extLst>
                </a:gridCol>
                <a:gridCol w="1268490">
                  <a:extLst>
                    <a:ext uri="{9D8B030D-6E8A-4147-A177-3AD203B41FA5}">
                      <a16:colId xmlns:a16="http://schemas.microsoft.com/office/drawing/2014/main" val="2669866797"/>
                    </a:ext>
                  </a:extLst>
                </a:gridCol>
                <a:gridCol w="1268490">
                  <a:extLst>
                    <a:ext uri="{9D8B030D-6E8A-4147-A177-3AD203B41FA5}">
                      <a16:colId xmlns:a16="http://schemas.microsoft.com/office/drawing/2014/main" val="2475739365"/>
                    </a:ext>
                  </a:extLst>
                </a:gridCol>
                <a:gridCol w="1268490">
                  <a:extLst>
                    <a:ext uri="{9D8B030D-6E8A-4147-A177-3AD203B41FA5}">
                      <a16:colId xmlns:a16="http://schemas.microsoft.com/office/drawing/2014/main" val="785166508"/>
                    </a:ext>
                  </a:extLst>
                </a:gridCol>
                <a:gridCol w="1268490">
                  <a:extLst>
                    <a:ext uri="{9D8B030D-6E8A-4147-A177-3AD203B41FA5}">
                      <a16:colId xmlns:a16="http://schemas.microsoft.com/office/drawing/2014/main" val="276070683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Outcome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R²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</a:t>
                      </a: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1911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Final GPA </a:t>
                      </a:r>
                      <a:endParaRPr lang="en-US" sz="2000" b="1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0.44 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13.07 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0.33 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170.77 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&lt;0.001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345 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043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OAE </a:t>
                      </a:r>
                      <a:endParaRPr lang="en-US" sz="2000" b="1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0.004 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0.001 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6.06 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0.10 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36.66 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&lt;0.001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345 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5584061"/>
                  </a:ext>
                </a:extLst>
              </a:tr>
              <a:tr h="200393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EdTPA </a:t>
                      </a:r>
                      <a:endParaRPr lang="en-US" sz="2000" b="1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0.018 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0.004 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3.97 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0.05 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15.73 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&lt;0.001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266 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4804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0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CPAST </a:t>
                      </a:r>
                      <a:endParaRPr lang="en-US" sz="2000" b="1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0.03 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0.06 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0.46 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0.001 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0.220 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.64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341 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572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8807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E8183-86CC-1785-314B-B5BDB87B2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0B49E-3CEC-F637-1F51-644CB184A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>
                <a:latin typeface="Trade Gothic Next Cond"/>
              </a:rPr>
              <a:t>Correlations show strong relationships between admission and final GPA, with weaker relationships between admission GPA and OAE scores, and between admission GPA and edTPA scores.</a:t>
            </a:r>
          </a:p>
          <a:p>
            <a:r>
              <a:rPr lang="en-US" b="0"/>
              <a:t>Regression </a:t>
            </a:r>
            <a:r>
              <a:rPr lang="en-US" b="0">
                <a:latin typeface="Trade Gothic Next Cond"/>
              </a:rPr>
              <a:t>confirms the findings of the correlations and shows that the </a:t>
            </a:r>
            <a:r>
              <a:rPr lang="en-US" b="0"/>
              <a:t>predictive relationship appears to decrease as outcomes become more practice-oriented.</a:t>
            </a:r>
          </a:p>
          <a:p>
            <a:r>
              <a:rPr lang="en-US" b="0"/>
              <a:t>Admission GPA may be more closely related to academically structured performance assessments such as edTPA than to observed clinical teaching performance such as CPAST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096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413E7-8FDA-2C81-ADBA-EC708C4D1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16284"/>
            <a:ext cx="10515600" cy="805986"/>
          </a:xfrm>
        </p:spPr>
        <p:txBody>
          <a:bodyPr/>
          <a:lstStyle/>
          <a:p>
            <a:r>
              <a:rPr lang="en-US"/>
              <a:t>Remaining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627B4-FABD-11C4-ADCC-934D2B503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22270"/>
            <a:ext cx="10515600" cy="3269225"/>
          </a:xfrm>
        </p:spPr>
        <p:txBody>
          <a:bodyPr/>
          <a:lstStyle/>
          <a:p>
            <a:r>
              <a:rPr lang="en-US" b="0">
                <a:latin typeface="Trade Gothic Next Cond"/>
              </a:rPr>
              <a:t>How do we explain the lack of correlation between edTPA and CPAST?</a:t>
            </a:r>
          </a:p>
          <a:p>
            <a:r>
              <a:rPr lang="en-US" b="0">
                <a:latin typeface="Trade Gothic Next Cond"/>
              </a:rPr>
              <a:t>What different admission measures would predict practice-oriented outcomes?</a:t>
            </a:r>
          </a:p>
          <a:p>
            <a:r>
              <a:rPr lang="en-US" b="0">
                <a:latin typeface="Trade Gothic Next Cond"/>
              </a:rPr>
              <a:t>What are the characteristics of the candidates who are admitted but do not complete the program? Are there predictors of persistence in the program?</a:t>
            </a:r>
          </a:p>
          <a:p>
            <a:r>
              <a:rPr lang="en-US" b="0"/>
              <a:t>What is the connection between exit criteria and teaching performance (Phase 2)?</a:t>
            </a:r>
          </a:p>
          <a:p>
            <a:r>
              <a:rPr lang="en-US" b="0"/>
              <a:t>Is there any connection between admission criteria and employment, as measured by employment, retention in teaching, teaching performance as rated by principals (OTES), student learning (value-added) (Phase 1 and 2)?</a:t>
            </a:r>
          </a:p>
          <a:p>
            <a:endParaRPr lang="en-US">
              <a:latin typeface="Trade Gothic Next Cond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08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A0165-FDA1-EC1D-A9E4-7F597AF16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E671C-5E49-1914-53A8-8BEE3E2E2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Strengthen the model by identifying additional factors that may be significant at the point of admission</a:t>
            </a:r>
          </a:p>
          <a:p>
            <a:r>
              <a:rPr lang="en-US"/>
              <a:t>Explore connection between exit criteria and teaching performance </a:t>
            </a:r>
          </a:p>
          <a:p>
            <a:r>
              <a:rPr lang="en-US"/>
              <a:t>Explore connection between admission criteria and:</a:t>
            </a:r>
          </a:p>
          <a:p>
            <a:pPr lvl="1"/>
            <a:r>
              <a:rPr lang="en-US"/>
              <a:t>Employment, retention in teaching, teaching performance as rated by principals (OTES), student learning (value-added)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763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A902D-21ED-6907-9A5B-3CEE48DE6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6922"/>
            <a:ext cx="10515600" cy="805986"/>
          </a:xfrm>
        </p:spPr>
        <p:txBody>
          <a:bodyPr lIns="91440" tIns="45720" rIns="91440" bIns="45720">
            <a:normAutofit/>
          </a:bodyPr>
          <a:lstStyle/>
          <a:p>
            <a:r>
              <a:rPr lang="en-US"/>
              <a:t>Session Participant Discussion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3A8B72-2A46-D5FB-9734-0F7A334AB4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286664"/>
              </p:ext>
            </p:extLst>
          </p:nvPr>
        </p:nvGraphicFramePr>
        <p:xfrm>
          <a:off x="838200" y="2982907"/>
          <a:ext cx="10515600" cy="3269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57604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696B8FF-75B2-AFB1-E4DB-F19C6976F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Thoughts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43BEF31-D6D8-111D-F9F6-F61E2E59E4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b.yusko@csuohio.edu</a:t>
            </a:r>
            <a:endParaRPr lang="en-US"/>
          </a:p>
          <a:p>
            <a:r>
              <a:rPr lang="en-US">
                <a:hlinkClick r:id="rId4"/>
              </a:rPr>
              <a:t>y.guo12@csuohio.edu</a:t>
            </a:r>
            <a:r>
              <a:rPr lang="en-US"/>
              <a:t> 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74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27</Slides>
  <Notes>22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Strenthening Ohio Teachers' Pipeline: Using Longitudinal Data to Predict Teacher Candidate Success and Inform Program Improvement</vt:lpstr>
      <vt:lpstr>To what extent do admission criteria predict teacher candidates’ successful progression through an educator preparation program?</vt:lpstr>
      <vt:lpstr>Teacher Workforce Challenges</vt:lpstr>
      <vt:lpstr>Cleveland State Admission Criteria </vt:lpstr>
      <vt:lpstr>Theoretical Framework</vt:lpstr>
      <vt:lpstr>First Phase</vt:lpstr>
      <vt:lpstr>Freeman et al (1989)</vt:lpstr>
      <vt:lpstr>Garza et al (2016) </vt:lpstr>
      <vt:lpstr>Casey, C &amp; Childs, R (2011)</vt:lpstr>
      <vt:lpstr>Second Phase</vt:lpstr>
      <vt:lpstr>D’Agostino (2009)</vt:lpstr>
      <vt:lpstr>Henry et al. (2013)</vt:lpstr>
      <vt:lpstr>Third Phase (Future Research)</vt:lpstr>
      <vt:lpstr>Research Summary</vt:lpstr>
      <vt:lpstr>Data</vt:lpstr>
      <vt:lpstr>Data</vt:lpstr>
      <vt:lpstr>Data – Descriptive Statistics</vt:lpstr>
      <vt:lpstr>Correlations</vt:lpstr>
      <vt:lpstr>PowerPoint Presentation</vt:lpstr>
      <vt:lpstr>Linear Regression using Excel</vt:lpstr>
      <vt:lpstr>Linear Regression Models</vt:lpstr>
      <vt:lpstr>PowerPoint Presentation</vt:lpstr>
      <vt:lpstr>Summary</vt:lpstr>
      <vt:lpstr>Remaining Questions</vt:lpstr>
      <vt:lpstr>Next Steps</vt:lpstr>
      <vt:lpstr>Session Participant Discussion</vt:lpstr>
      <vt:lpstr>Final Thoughts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R Holmes</dc:creator>
  <cp:revision>1</cp:revision>
  <cp:lastPrinted>2023-03-23T18:46:21Z</cp:lastPrinted>
  <dcterms:created xsi:type="dcterms:W3CDTF">2023-02-22T14:54:41Z</dcterms:created>
  <dcterms:modified xsi:type="dcterms:W3CDTF">2026-10-05T17:11:36Z</dcterms:modified>
</cp:coreProperties>
</file>